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62"/>
  </p:notesMasterIdLst>
  <p:handoutMasterIdLst>
    <p:handoutMasterId r:id="rId63"/>
  </p:handoutMasterIdLst>
  <p:sldIdLst>
    <p:sldId id="454" r:id="rId2"/>
    <p:sldId id="349" r:id="rId3"/>
    <p:sldId id="350" r:id="rId4"/>
    <p:sldId id="428" r:id="rId5"/>
    <p:sldId id="351" r:id="rId6"/>
    <p:sldId id="352" r:id="rId7"/>
    <p:sldId id="356" r:id="rId8"/>
    <p:sldId id="455" r:id="rId9"/>
    <p:sldId id="470" r:id="rId10"/>
    <p:sldId id="456" r:id="rId11"/>
    <p:sldId id="354" r:id="rId12"/>
    <p:sldId id="469" r:id="rId13"/>
    <p:sldId id="468" r:id="rId14"/>
    <p:sldId id="357" r:id="rId15"/>
    <p:sldId id="355" r:id="rId16"/>
    <p:sldId id="358" r:id="rId17"/>
    <p:sldId id="485" r:id="rId18"/>
    <p:sldId id="392" r:id="rId19"/>
    <p:sldId id="380" r:id="rId20"/>
    <p:sldId id="369" r:id="rId21"/>
    <p:sldId id="359" r:id="rId22"/>
    <p:sldId id="360" r:id="rId23"/>
    <p:sldId id="458" r:id="rId24"/>
    <p:sldId id="399" r:id="rId25"/>
    <p:sldId id="362" r:id="rId26"/>
    <p:sldId id="453" r:id="rId27"/>
    <p:sldId id="410" r:id="rId28"/>
    <p:sldId id="412" r:id="rId29"/>
    <p:sldId id="400" r:id="rId30"/>
    <p:sldId id="401" r:id="rId31"/>
    <p:sldId id="402" r:id="rId32"/>
    <p:sldId id="383" r:id="rId33"/>
    <p:sldId id="403" r:id="rId34"/>
    <p:sldId id="404" r:id="rId35"/>
    <p:sldId id="405" r:id="rId36"/>
    <p:sldId id="407" r:id="rId37"/>
    <p:sldId id="406" r:id="rId38"/>
    <p:sldId id="459" r:id="rId39"/>
    <p:sldId id="390" r:id="rId40"/>
    <p:sldId id="409" r:id="rId41"/>
    <p:sldId id="481" r:id="rId42"/>
    <p:sldId id="432" r:id="rId43"/>
    <p:sldId id="489" r:id="rId44"/>
    <p:sldId id="486" r:id="rId45"/>
    <p:sldId id="460" r:id="rId46"/>
    <p:sldId id="450" r:id="rId47"/>
    <p:sldId id="487" r:id="rId48"/>
    <p:sldId id="488" r:id="rId49"/>
    <p:sldId id="457" r:id="rId50"/>
    <p:sldId id="491" r:id="rId51"/>
    <p:sldId id="475" r:id="rId52"/>
    <p:sldId id="476" r:id="rId53"/>
    <p:sldId id="477" r:id="rId54"/>
    <p:sldId id="478" r:id="rId55"/>
    <p:sldId id="479" r:id="rId56"/>
    <p:sldId id="480" r:id="rId57"/>
    <p:sldId id="490" r:id="rId58"/>
    <p:sldId id="465" r:id="rId59"/>
    <p:sldId id="466" r:id="rId60"/>
    <p:sldId id="484" r:id="rId61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6633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99CC"/>
    <a:srgbClr val="0000FF"/>
    <a:srgbClr val="00FF00"/>
    <a:srgbClr val="ACF0FE"/>
    <a:srgbClr val="66FFFF"/>
    <a:srgbClr val="00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35" autoAdjust="0"/>
    <p:restoredTop sz="97826" autoAdjust="0"/>
  </p:normalViewPr>
  <p:slideViewPr>
    <p:cSldViewPr snapToGrid="0" showGuides="1">
      <p:cViewPr varScale="1">
        <p:scale>
          <a:sx n="76" d="100"/>
          <a:sy n="76" d="100"/>
        </p:scale>
        <p:origin x="542" y="6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2"/>
    </p:cViewPr>
  </p:sorterViewPr>
  <p:notesViewPr>
    <p:cSldViewPr snapToGrid="0" showGuides="1">
      <p:cViewPr varScale="1">
        <p:scale>
          <a:sx n="50" d="100"/>
          <a:sy n="50" d="100"/>
        </p:scale>
        <p:origin x="-1860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46F34C5-9A5C-BD8C-1665-B89A9F66604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80" tIns="46790" rIns="93580" bIns="46790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086FEFA-BED2-3897-B90B-200976531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80" tIns="46790" rIns="93580" bIns="46790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65E390BB-247A-0399-83F4-FE0044B83E8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80" tIns="46790" rIns="93580" bIns="46790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DB6078A-03AD-3C0F-0B01-EF7F4D35BD1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580" tIns="46790" rIns="93580" bIns="46790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4B939568-F962-41A1-8EA1-D0C7225D360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565B280-8F76-BF3D-DB4E-D2C52D8EDD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5" tIns="49522" rIns="99045" bIns="49522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D8127B1-B171-086A-3C6F-D6F2002B5BD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5" tIns="49522" rIns="99045" bIns="49522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C4B13A63-819D-3830-F532-1BDBBAF69C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F312D6F0-E6A0-7FFD-2C1D-DBB5C484991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5" tIns="49522" rIns="99045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73079C2C-A351-1BC3-599C-3DA1998BF2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5" tIns="49522" rIns="99045" bIns="49522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6727F3D1-4EAA-205C-EF7E-13AC3A6C2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5" tIns="49522" rIns="99045" bIns="49522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solidFill>
                  <a:schemeClr val="tx1"/>
                </a:solidFill>
              </a:defRPr>
            </a:lvl1pPr>
          </a:lstStyle>
          <a:p>
            <a:fld id="{8DF52783-2B0B-4412-BAA5-0A29F1592B0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11709914-04ED-BFB1-EBE5-0E3B570688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EDD69-C3B4-4B26-B808-72AF14F041D1}" type="slidenum">
              <a:rPr lang="fr-FR" altLang="fr-FR" sz="1300"/>
              <a:pPr>
                <a:spcBef>
                  <a:spcPct val="0"/>
                </a:spcBef>
              </a:pPr>
              <a:t>1</a:t>
            </a:fld>
            <a:endParaRPr lang="fr-FR" altLang="fr-FR" sz="13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33444AF-1AE3-4B6E-4B16-64A96AE757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411DED4-8878-7D5C-569C-54C5A4C9B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2477AA2-C33C-9FEA-58A3-6C4A14DBE4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9CCF51-CAEB-4A5A-9471-E41243C30080}" type="slidenum">
              <a:rPr lang="fr-FR" altLang="fr-FR" sz="1300"/>
              <a:pPr>
                <a:spcBef>
                  <a:spcPct val="0"/>
                </a:spcBef>
              </a:pPr>
              <a:t>11</a:t>
            </a:fld>
            <a:endParaRPr lang="fr-FR" altLang="fr-FR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D15632B-D4A6-D64F-B3AA-506341F824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DD15697-0C65-1512-7511-7643FDA50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AF804E64-CF2D-AED3-6E0B-65C49084E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2F6F3-D4C4-4F75-8292-38E80C26B0A2}" type="slidenum">
              <a:rPr lang="fr-FR" altLang="fr-FR" sz="1300"/>
              <a:pPr>
                <a:spcBef>
                  <a:spcPct val="0"/>
                </a:spcBef>
              </a:pPr>
              <a:t>14</a:t>
            </a:fld>
            <a:endParaRPr lang="fr-FR" altLang="fr-FR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F0E9A6D-89B0-6D24-EB02-292A4518E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824B3C44-BCC9-CAE5-B00E-41F9F1F474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9BDA639-34FF-2565-40D2-3B7A96E882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5DDF87-E3EB-4BC1-9042-558E92EE11F2}" type="slidenum">
              <a:rPr lang="fr-FR" altLang="fr-FR" sz="1300"/>
              <a:pPr>
                <a:spcBef>
                  <a:spcPct val="0"/>
                </a:spcBef>
              </a:pPr>
              <a:t>15</a:t>
            </a:fld>
            <a:endParaRPr lang="fr-FR" altLang="fr-FR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8467527-FEA0-FB09-82D3-2DBB0B1885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ABC9AB2-C2E6-7041-AEBF-7127FE6D0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70716DD-BF1F-FF11-DAAC-E0E0754B2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20968-5DB2-4FC5-93A0-48C4DCC1D0D1}" type="slidenum">
              <a:rPr lang="fr-FR" altLang="fr-FR" sz="1300"/>
              <a:pPr>
                <a:spcBef>
                  <a:spcPct val="0"/>
                </a:spcBef>
              </a:pPr>
              <a:t>16</a:t>
            </a:fld>
            <a:endParaRPr lang="fr-FR" altLang="fr-FR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657434A-B046-014D-D15E-E59E2D0298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102E5B9B-5AC7-762C-BB8A-A0BA80AD0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B050DE3D-C883-5FA0-E56C-6C0B3BF20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177D18-E633-49EE-A8E2-D45A0D56E8BE}" type="slidenum">
              <a:rPr lang="fr-FR" altLang="fr-FR" sz="1300"/>
              <a:pPr>
                <a:spcBef>
                  <a:spcPct val="0"/>
                </a:spcBef>
              </a:pPr>
              <a:t>17</a:t>
            </a:fld>
            <a:endParaRPr lang="fr-FR" altLang="fr-FR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4063F4A-13AB-4FF0-5569-A7111D341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76896961-6F42-241C-A5AF-49EAD31528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56473C01-EBC5-5C8D-EF6B-C19F742029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57817-C695-4022-BE16-25B991AC9DFE}" type="slidenum">
              <a:rPr lang="fr-FR" altLang="fr-FR" sz="1300"/>
              <a:pPr>
                <a:spcBef>
                  <a:spcPct val="0"/>
                </a:spcBef>
              </a:pPr>
              <a:t>18</a:t>
            </a:fld>
            <a:endParaRPr lang="fr-FR" altLang="fr-FR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3ADFA21F-C2E6-03F6-B930-6BADB3EA4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A6CE9EC-C77A-1A0C-FA8F-96CB143D1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A4B2724-3ABB-6866-61AD-240E205858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75E689-FE41-4DC8-A01E-CDE2CC717BC9}" type="slidenum">
              <a:rPr lang="fr-FR" altLang="fr-FR" sz="1300"/>
              <a:pPr>
                <a:spcBef>
                  <a:spcPct val="0"/>
                </a:spcBef>
              </a:pPr>
              <a:t>19</a:t>
            </a:fld>
            <a:endParaRPr lang="fr-FR" altLang="fr-FR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6EBBC14-6352-B26D-B711-7C6C0F6BB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1A00545-089C-EC48-C463-4633D8034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309AF89C-8C5A-CE7B-ED55-260CAA8AE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312C0-F3C4-460E-B6A5-AABE56FB5F90}" type="slidenum">
              <a:rPr lang="fr-FR" altLang="fr-FR" sz="1300"/>
              <a:pPr>
                <a:spcBef>
                  <a:spcPct val="0"/>
                </a:spcBef>
              </a:pPr>
              <a:t>20</a:t>
            </a:fld>
            <a:endParaRPr lang="fr-FR" altLang="fr-FR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C079496-8127-C4BF-61DC-E8F68E1DE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4840FD1-524D-E185-C733-16E78FFED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156B3E8-E425-7975-E814-D20BE69450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A5F530-B7CD-4236-83F8-DC8B61F3329B}" type="slidenum">
              <a:rPr lang="fr-FR" altLang="fr-FR" sz="1300"/>
              <a:pPr>
                <a:spcBef>
                  <a:spcPct val="0"/>
                </a:spcBef>
              </a:pPr>
              <a:t>21</a:t>
            </a:fld>
            <a:endParaRPr lang="fr-FR" altLang="fr-FR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1D7BB5E-E1F0-8014-C8B8-005E4DAC3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78FF3CA-355B-811A-1E9D-33E5FFD4F2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80E82D7C-B98F-5B3E-7BEA-F535CE09F2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35F76B-037B-4579-ABA2-AD7EDBB08DF1}" type="slidenum">
              <a:rPr lang="fr-FR" altLang="fr-FR" sz="1300"/>
              <a:pPr>
                <a:spcBef>
                  <a:spcPct val="0"/>
                </a:spcBef>
              </a:pPr>
              <a:t>22</a:t>
            </a:fld>
            <a:endParaRPr lang="fr-FR" altLang="fr-FR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8A6B5D84-498F-DD3F-8D3E-0A70A09A3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9788CB7-0BF3-F42E-2339-F35D818A2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F50A5F5-F2C6-5A75-A52A-42DA26ADB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EB6B8D-DB62-4324-A76F-EC927445FA34}" type="slidenum">
              <a:rPr lang="fr-FR" altLang="fr-FR" sz="1300"/>
              <a:pPr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102351E-183A-D4AD-63EB-9B88E340B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1E4A158-A510-6C30-0B3A-BE176FCD27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995DFF1-26E8-4A74-EBA7-32FE64D13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551AEB-74FC-445C-885D-29FB0E13BF26}" type="slidenum">
              <a:rPr lang="fr-FR" altLang="fr-FR" sz="1300"/>
              <a:pPr>
                <a:spcBef>
                  <a:spcPct val="0"/>
                </a:spcBef>
              </a:pPr>
              <a:t>23</a:t>
            </a:fld>
            <a:endParaRPr lang="fr-FR" altLang="fr-FR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CE23238-A2FE-A269-43FF-5F636970AE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7BCF3BE4-2006-6A49-F13D-3BF74547D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F8E6F8C-8651-6281-A3F3-14CB9F378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EB88A-96F9-4CD9-A322-2A7055C36345}" type="slidenum">
              <a:rPr lang="fr-FR" altLang="fr-FR" sz="1300"/>
              <a:pPr>
                <a:spcBef>
                  <a:spcPct val="0"/>
                </a:spcBef>
              </a:pPr>
              <a:t>24</a:t>
            </a:fld>
            <a:endParaRPr lang="fr-FR" altLang="fr-FR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6990D8C-B1C6-F228-6C5F-53759A6D5D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D5C687AF-FD53-348C-0424-AF8012F99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64585D6-3642-9282-F2A2-E2B639E5B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827761-B964-454E-B495-A340792BE5A3}" type="slidenum">
              <a:rPr lang="fr-FR" altLang="fr-FR" sz="1300"/>
              <a:pPr>
                <a:spcBef>
                  <a:spcPct val="0"/>
                </a:spcBef>
              </a:pPr>
              <a:t>25</a:t>
            </a:fld>
            <a:endParaRPr lang="fr-FR" altLang="fr-FR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9A49B8D-9FF8-D804-1EA2-83ADF4D03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01A02C3-A322-259F-5296-38EEF24583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D08CB49-F040-0B3B-CF89-8ABAF1A6B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E50C5E-43C4-455D-B2F2-0CF6B28F34B0}" type="slidenum">
              <a:rPr lang="fr-FR" altLang="fr-FR" sz="1300"/>
              <a:pPr>
                <a:spcBef>
                  <a:spcPct val="0"/>
                </a:spcBef>
              </a:pPr>
              <a:t>26</a:t>
            </a:fld>
            <a:endParaRPr lang="fr-FR" altLang="fr-FR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BE658E1-BE68-6472-9FAA-0062976BB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4B08E0B-09E6-8CDF-B2E1-B7734DA74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06B8109C-B04C-AC9A-286B-376D51D2DF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B93DFA-DCF3-4FDC-8DE9-1ED6E55FD7DC}" type="slidenum">
              <a:rPr lang="fr-FR" altLang="fr-FR" sz="1300"/>
              <a:pPr>
                <a:spcBef>
                  <a:spcPct val="0"/>
                </a:spcBef>
              </a:pPr>
              <a:t>27</a:t>
            </a:fld>
            <a:endParaRPr lang="fr-FR" altLang="fr-FR" sz="13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C9D7C441-0FB9-833F-A4E7-070E30A0BC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2FF1EB87-E409-BBC9-E079-CFF5543F9F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DAC41334-792C-E437-E2E0-ED32EBE3C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68ACBF-38A3-476A-B56D-E3751BA6112C}" type="slidenum">
              <a:rPr lang="fr-FR" altLang="fr-FR" sz="1300"/>
              <a:pPr>
                <a:spcBef>
                  <a:spcPct val="0"/>
                </a:spcBef>
              </a:pPr>
              <a:t>28</a:t>
            </a:fld>
            <a:endParaRPr lang="fr-FR" altLang="fr-FR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E2752E98-F094-D67E-A45E-FB23D5D6F8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7413EF4B-6AC3-4B57-58F3-2A76F2497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0C046F12-E689-40C9-112F-A38072DE7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D7CD89-9FED-4B23-B2AA-ADF162CA7AAE}" type="slidenum">
              <a:rPr lang="fr-FR" altLang="fr-FR" sz="1300"/>
              <a:pPr>
                <a:spcBef>
                  <a:spcPct val="0"/>
                </a:spcBef>
              </a:pPr>
              <a:t>29</a:t>
            </a:fld>
            <a:endParaRPr lang="fr-FR" altLang="fr-FR" sz="13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18A4AC5-2133-46F7-F555-60835F953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E3003D9F-9048-3219-7623-B71EAE037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B5AA2CEB-669C-DC2A-3900-E9BF2C9F4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E7B9B8-759C-48CB-B18C-1DF4691D69A2}" type="slidenum">
              <a:rPr lang="fr-FR" altLang="fr-FR" sz="1300"/>
              <a:pPr>
                <a:spcBef>
                  <a:spcPct val="0"/>
                </a:spcBef>
              </a:pPr>
              <a:t>30</a:t>
            </a:fld>
            <a:endParaRPr lang="fr-FR" altLang="fr-FR" sz="13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2CDB3E6-4EC7-575C-E180-4EF0E852B7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585A953C-CEB8-EC36-9C0A-8C8BF6C38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3AB1329-930F-9D9F-8612-ACBD58D0DE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F6766A-3318-411F-A6DD-D562CBF4C5DD}" type="slidenum">
              <a:rPr lang="fr-FR" altLang="fr-FR" sz="1300"/>
              <a:pPr>
                <a:spcBef>
                  <a:spcPct val="0"/>
                </a:spcBef>
              </a:pPr>
              <a:t>31</a:t>
            </a:fld>
            <a:endParaRPr lang="fr-FR" altLang="fr-FR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647E70BA-8E89-D642-2666-3E3A2580AF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A62DCFF-3D30-37BD-5853-15D29201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8F7B12B4-FF23-84F6-DF33-5139F46CE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FFC703-27A6-4592-9D57-A21CB9D05E91}" type="slidenum">
              <a:rPr lang="fr-FR" altLang="fr-FR" sz="1300"/>
              <a:pPr>
                <a:spcBef>
                  <a:spcPct val="0"/>
                </a:spcBef>
              </a:pPr>
              <a:t>32</a:t>
            </a:fld>
            <a:endParaRPr lang="fr-FR" altLang="fr-FR" sz="13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43803A9A-5E2D-D734-2E4E-22A8934B7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3C3A8397-0055-872D-BCC5-AE242E127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32E2D37-B2E6-7D60-8908-BA6E9CB653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1FEBF2-F2A9-48DB-8A18-BBB774799654}" type="slidenum">
              <a:rPr lang="fr-FR" altLang="fr-FR" sz="1300"/>
              <a:pPr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88E509C-2265-DC49-3A9C-BC4EA51E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E066DDA-E734-BBF9-381B-ACE39F93F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27960B-9EA3-D867-CD81-DB416A364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9CE6C-6F6C-4F7A-B1EE-CA1861A2FB1C}" type="slidenum">
              <a:rPr lang="fr-FR" altLang="fr-FR" sz="1300"/>
              <a:pPr>
                <a:spcBef>
                  <a:spcPct val="0"/>
                </a:spcBef>
              </a:pPr>
              <a:t>33</a:t>
            </a:fld>
            <a:endParaRPr lang="fr-FR" altLang="fr-FR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8E3B89A-8FF4-623B-FD7E-1E14F3CE7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794C4A24-AC13-0DD7-0B2D-3325E40CC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E1EB580-FED6-B06C-4577-258F1B5658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7F56F-2F67-4E4B-A79F-FC9F4F38B0EC}" type="slidenum">
              <a:rPr lang="fr-FR" altLang="fr-FR" sz="1300"/>
              <a:pPr>
                <a:spcBef>
                  <a:spcPct val="0"/>
                </a:spcBef>
              </a:pPr>
              <a:t>34</a:t>
            </a:fld>
            <a:endParaRPr lang="fr-FR" altLang="fr-FR" sz="13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4F660D1B-40D8-E9BB-13AF-C9267A2CB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D6CF569-5BD7-D816-9DF5-2747AB508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5575A10C-518C-6B6B-98A4-EAC2CAF70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4D36CB-21B3-41BF-817F-B7A6C2079AC2}" type="slidenum">
              <a:rPr lang="fr-FR" altLang="fr-FR" sz="1300"/>
              <a:pPr>
                <a:spcBef>
                  <a:spcPct val="0"/>
                </a:spcBef>
              </a:pPr>
              <a:t>35</a:t>
            </a:fld>
            <a:endParaRPr lang="fr-FR" altLang="fr-FR" sz="13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6F948973-BC54-172F-EC34-67E884E5D5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B183E736-99BC-894B-88B2-9E17752F0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E940FAE9-4C4F-A66E-170D-28C9320AF3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860F80-D862-4A5E-A3BD-60871760CC79}" type="slidenum">
              <a:rPr lang="fr-FR" altLang="fr-FR" sz="1300"/>
              <a:pPr>
                <a:spcBef>
                  <a:spcPct val="0"/>
                </a:spcBef>
              </a:pPr>
              <a:t>36</a:t>
            </a:fld>
            <a:endParaRPr lang="fr-FR" altLang="fr-FR" sz="13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5BBE63D-1C0C-5270-1DDF-922BE57548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E195CED1-951F-70B9-2334-2124DAC61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30911FE3-BFD3-784D-0D01-CB219E932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F41DE7-8F2D-44DD-87FB-B16A1EFE6160}" type="slidenum">
              <a:rPr lang="fr-FR" altLang="fr-FR" sz="1300"/>
              <a:pPr>
                <a:spcBef>
                  <a:spcPct val="0"/>
                </a:spcBef>
              </a:pPr>
              <a:t>37</a:t>
            </a:fld>
            <a:endParaRPr lang="fr-FR" altLang="fr-FR" sz="13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479E728-D8A7-CF26-62D1-65AA040085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B9135ADF-26CC-1383-EE0E-A0F6BA4E6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846EB9A6-287D-9385-3C4A-844AF8466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76F950-640D-45AE-9CFD-3D96B79E2A21}" type="slidenum">
              <a:rPr lang="fr-FR" altLang="fr-FR" sz="1300"/>
              <a:pPr>
                <a:spcBef>
                  <a:spcPct val="0"/>
                </a:spcBef>
              </a:pPr>
              <a:t>39</a:t>
            </a:fld>
            <a:endParaRPr lang="fr-FR" altLang="fr-FR" sz="1300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B9759885-87A8-76F5-302C-C789005412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58CBB77E-F16A-5A1D-E137-70D713D4E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9CD2997-144C-511F-C68F-F2F7DECFAA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661CD6-3E59-4457-AAD1-DFC4C1CADA4B}" type="slidenum">
              <a:rPr lang="fr-FR" altLang="fr-FR" sz="1300"/>
              <a:pPr>
                <a:spcBef>
                  <a:spcPct val="0"/>
                </a:spcBef>
              </a:pPr>
              <a:t>40</a:t>
            </a:fld>
            <a:endParaRPr lang="fr-FR" altLang="fr-FR" sz="1300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EA765153-F6E6-A917-D65D-79923E9CC5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529F4860-1757-882B-ECAE-AA0C2E9E7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4353F9F1-584C-D040-E417-4800ECF94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811CD4-D51B-480E-8724-A515659FB481}" type="slidenum">
              <a:rPr lang="fr-FR" altLang="fr-FR" sz="1300"/>
              <a:pPr eaLnBrk="1" hangingPunct="1">
                <a:spcBef>
                  <a:spcPct val="0"/>
                </a:spcBef>
              </a:pPr>
              <a:t>42</a:t>
            </a:fld>
            <a:endParaRPr lang="fr-FR" altLang="fr-FR" sz="13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71AAB1D-BD23-026D-7522-CDE671D9D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3D1B8729-0160-55D1-93EE-3573977D2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EB3F7769-17D6-0256-6468-08B34D6241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D48C2C-10CC-4B75-956C-0CBE0B2E3AFB}" type="slidenum">
              <a:rPr lang="fr-FR" altLang="fr-FR" sz="1300"/>
              <a:pPr eaLnBrk="1" hangingPunct="1">
                <a:spcBef>
                  <a:spcPct val="0"/>
                </a:spcBef>
              </a:pPr>
              <a:t>43</a:t>
            </a:fld>
            <a:endParaRPr lang="fr-FR" altLang="fr-FR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48945CB-B21F-675A-E89F-6B1DFE23B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2C1C72B9-3A35-82D8-9A83-86C173E41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FE3B673-113E-24EC-5DCB-43D2E268D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FED1BD-6467-4508-AF59-BCEA8AD31612}" type="slidenum">
              <a:rPr lang="fr-FR" altLang="fr-FR" sz="1300"/>
              <a:pPr eaLnBrk="1" hangingPunct="1">
                <a:spcBef>
                  <a:spcPct val="0"/>
                </a:spcBef>
              </a:pPr>
              <a:t>44</a:t>
            </a:fld>
            <a:endParaRPr lang="fr-FR" altLang="fr-FR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B1AED58-C8E6-5368-6410-B8E050D79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EE7938C-C338-7EFD-9350-10FF68009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E5051CB-CAB8-34D6-232B-DB4C5665C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F7B97E-E952-401C-9431-4E6A59BB052E}" type="slidenum">
              <a:rPr lang="fr-FR" altLang="fr-FR" sz="1300"/>
              <a:pPr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5387995D-71B3-4BB0-241A-3FDEBB9E1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1B19103-FC3B-75F2-6028-C50182993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44889E4-C357-C9FC-C9EC-2955A9D42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6E83E3-5388-4336-A44D-51D66803BFC0}" type="slidenum">
              <a:rPr lang="fr-FR" altLang="fr-FR" sz="1300"/>
              <a:pPr eaLnBrk="1" hangingPunct="1">
                <a:spcBef>
                  <a:spcPct val="0"/>
                </a:spcBef>
              </a:pPr>
              <a:t>45</a:t>
            </a:fld>
            <a:endParaRPr lang="fr-FR" altLang="fr-FR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A2796F0-1B23-D347-8C73-AB889DCED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1E14F9B-6202-7A75-E5D6-D80266C90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03C62F4-78B4-39D8-18FC-437030D91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769D8E-684F-4740-B43D-A9BC1CEC65FD}" type="slidenum">
              <a:rPr lang="fr-FR" altLang="fr-FR" sz="1300"/>
              <a:pPr eaLnBrk="1" hangingPunct="1">
                <a:spcBef>
                  <a:spcPct val="0"/>
                </a:spcBef>
              </a:pPr>
              <a:t>46</a:t>
            </a:fld>
            <a:endParaRPr lang="fr-FR" altLang="fr-FR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D8A2944-A337-FE7F-9FEF-B93FEB01E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CABC2C7-7767-6BDA-A347-18B791E8B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33423413-D815-6CD4-808F-8283FBCD9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1DDB5-77FB-4B55-85BB-BC6460F637DE}" type="slidenum">
              <a:rPr lang="fr-FR" altLang="fr-FR" sz="1300"/>
              <a:pPr eaLnBrk="1" hangingPunct="1">
                <a:spcBef>
                  <a:spcPct val="0"/>
                </a:spcBef>
              </a:pPr>
              <a:t>47</a:t>
            </a:fld>
            <a:endParaRPr lang="fr-FR" altLang="fr-FR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E33AFB0-B72B-2F36-A968-07C01EE53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3035124-49C3-1885-9B5C-F40F8007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0C8E5A3-58A2-C30D-E441-55E9B0BDA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8F5592-9FB4-4A21-83CE-FEF1573664AE}" type="slidenum">
              <a:rPr lang="fr-FR" altLang="fr-FR" sz="1300"/>
              <a:pPr eaLnBrk="1" hangingPunct="1">
                <a:spcBef>
                  <a:spcPct val="0"/>
                </a:spcBef>
              </a:pPr>
              <a:t>48</a:t>
            </a:fld>
            <a:endParaRPr lang="fr-FR" altLang="fr-FR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69E6D06-5425-10B4-896F-1A2EA9348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74E9739-40DF-7AFB-0547-D47A61FC6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748182F-A319-4B0C-E211-1602ECB8B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08B2DC-FF6C-4527-B335-DC416A58920D}" type="slidenum">
              <a:rPr lang="fr-FR" altLang="fr-FR" sz="1300"/>
              <a:pPr eaLnBrk="1" hangingPunct="1">
                <a:spcBef>
                  <a:spcPct val="0"/>
                </a:spcBef>
              </a:pPr>
              <a:t>49</a:t>
            </a:fld>
            <a:endParaRPr lang="fr-FR" altLang="fr-FR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77239CB-3F5F-812A-097B-7964283B1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05A2EAE-49C1-E64A-521C-CDE100C9E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748182F-A319-4B0C-E211-1602ECB8B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08B2DC-FF6C-4527-B335-DC416A58920D}" type="slidenum">
              <a:rPr lang="fr-FR" altLang="fr-FR" sz="1300"/>
              <a:pPr eaLnBrk="1" hangingPunct="1">
                <a:spcBef>
                  <a:spcPct val="0"/>
                </a:spcBef>
              </a:pPr>
              <a:t>50</a:t>
            </a:fld>
            <a:endParaRPr lang="fr-FR" altLang="fr-FR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77239CB-3F5F-812A-097B-7964283B1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05A2EAE-49C1-E64A-521C-CDE100C9E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04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6FE3B673-113E-24EC-5DCB-43D2E268D2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FED1BD-6467-4508-AF59-BCEA8AD31612}" type="slidenum">
              <a:rPr lang="fr-FR" altLang="fr-FR" sz="1300"/>
              <a:pPr eaLnBrk="1" hangingPunct="1">
                <a:spcBef>
                  <a:spcPct val="0"/>
                </a:spcBef>
              </a:pPr>
              <a:t>51</a:t>
            </a:fld>
            <a:endParaRPr lang="fr-FR" altLang="fr-FR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B1AED58-C8E6-5368-6410-B8E050D79E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6EE7938C-C338-7EFD-9350-10FF680099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453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D44889E4-C357-C9FC-C9EC-2955A9D427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6E83E3-5388-4336-A44D-51D66803BFC0}" type="slidenum">
              <a:rPr lang="fr-FR" altLang="fr-FR" sz="1300"/>
              <a:pPr eaLnBrk="1" hangingPunct="1">
                <a:spcBef>
                  <a:spcPct val="0"/>
                </a:spcBef>
              </a:pPr>
              <a:t>52</a:t>
            </a:fld>
            <a:endParaRPr lang="fr-FR" altLang="fr-FR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A2796F0-1B23-D347-8C73-AB889DCED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1E14F9B-6202-7A75-E5D6-D80266C90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909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903C62F4-78B4-39D8-18FC-437030D91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769D8E-684F-4740-B43D-A9BC1CEC65FD}" type="slidenum">
              <a:rPr lang="fr-FR" altLang="fr-FR" sz="1300"/>
              <a:pPr eaLnBrk="1" hangingPunct="1">
                <a:spcBef>
                  <a:spcPct val="0"/>
                </a:spcBef>
              </a:pPr>
              <a:t>53</a:t>
            </a:fld>
            <a:endParaRPr lang="fr-FR" altLang="fr-FR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D8A2944-A337-FE7F-9FEF-B93FEB01E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1750" cy="3835400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CABC2C7-7767-6BDA-A347-18B791E8BB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314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33423413-D815-6CD4-808F-8283FBCD9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1DDB5-77FB-4B55-85BB-BC6460F637DE}" type="slidenum">
              <a:rPr lang="fr-FR" altLang="fr-FR" sz="1300"/>
              <a:pPr eaLnBrk="1" hangingPunct="1">
                <a:spcBef>
                  <a:spcPct val="0"/>
                </a:spcBef>
              </a:pPr>
              <a:t>54</a:t>
            </a:fld>
            <a:endParaRPr lang="fr-FR" altLang="fr-FR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E33AFB0-B72B-2F36-A968-07C01EE53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3035124-49C3-1885-9B5C-F40F80077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19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7F2E922-39E0-BC9D-BC45-02E8BE6709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8A715E-573D-4CFD-BF27-F599A1CAF170}" type="slidenum">
              <a:rPr lang="fr-FR" altLang="fr-FR" sz="1300"/>
              <a:pPr>
                <a:spcBef>
                  <a:spcPct val="0"/>
                </a:spcBef>
              </a:pPr>
              <a:t>5</a:t>
            </a:fld>
            <a:endParaRPr lang="fr-FR" altLang="fr-FR" sz="13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56D273DB-01C9-FD8B-56FB-70FEBDE11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45A86DA-8B88-ED80-6CC5-2FFA57948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0C8E5A3-58A2-C30D-E441-55E9B0BDA6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8F5592-9FB4-4A21-83CE-FEF1573664AE}" type="slidenum">
              <a:rPr lang="fr-FR" altLang="fr-FR" sz="1300"/>
              <a:pPr eaLnBrk="1" hangingPunct="1">
                <a:spcBef>
                  <a:spcPct val="0"/>
                </a:spcBef>
              </a:pPr>
              <a:t>55</a:t>
            </a:fld>
            <a:endParaRPr lang="fr-FR" altLang="fr-FR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969E6D06-5425-10B4-896F-1A2EA9348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374E9739-40DF-7AFB-0547-D47A61FC6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8504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748182F-A319-4B0C-E211-1602ECB8B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08B2DC-FF6C-4527-B335-DC416A58920D}" type="slidenum">
              <a:rPr lang="fr-FR" altLang="fr-FR" sz="1300"/>
              <a:pPr eaLnBrk="1" hangingPunct="1">
                <a:spcBef>
                  <a:spcPct val="0"/>
                </a:spcBef>
              </a:pPr>
              <a:t>56</a:t>
            </a:fld>
            <a:endParaRPr lang="fr-FR" altLang="fr-FR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77239CB-3F5F-812A-097B-7964283B1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05A2EAE-49C1-E64A-521C-CDE100C9E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161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8748182F-A319-4B0C-E211-1602ECB8B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08B2DC-FF6C-4527-B335-DC416A58920D}" type="slidenum">
              <a:rPr lang="fr-FR" altLang="fr-FR" sz="1300"/>
              <a:pPr eaLnBrk="1" hangingPunct="1">
                <a:spcBef>
                  <a:spcPct val="0"/>
                </a:spcBef>
              </a:pPr>
              <a:t>57</a:t>
            </a:fld>
            <a:endParaRPr lang="fr-FR" altLang="fr-FR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77239CB-3F5F-812A-097B-7964283B1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05A2EAE-49C1-E64A-521C-CDE100C9E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327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AC07DC5-D912-FAC9-8D37-7749E975F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EEF43-A1F8-46DC-9553-3F956673C767}" type="slidenum">
              <a:rPr lang="fr-FR" altLang="fr-FR" sz="1300"/>
              <a:pPr>
                <a:spcBef>
                  <a:spcPct val="0"/>
                </a:spcBef>
              </a:pPr>
              <a:t>58</a:t>
            </a:fld>
            <a:endParaRPr lang="fr-FR" altLang="fr-FR" sz="1300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50DDBAA4-E8B7-2833-7EFD-0E5067EC03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66D5CAA-3ACC-6688-FEDF-5F2DFCFCC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05AA8AB5-98ED-5045-39A7-DABBEB222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4CC167-BBC3-4B53-B8FC-9A4CBA98C985}" type="slidenum">
              <a:rPr lang="fr-FR" altLang="fr-FR" sz="1300"/>
              <a:pPr>
                <a:spcBef>
                  <a:spcPct val="0"/>
                </a:spcBef>
              </a:pPr>
              <a:t>59</a:t>
            </a:fld>
            <a:endParaRPr lang="fr-FR" altLang="fr-FR" sz="1300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2860B01-3334-09D7-7E5A-108C23846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DDFA29A-ED9D-7108-AAA4-16E1B7364C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4E5EEBC3-3A9D-0FE6-DBD4-82194CF84D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F4B6AF-B27D-4118-BF61-9F634B56805B}" type="slidenum">
              <a:rPr lang="fr-FR" altLang="fr-FR" sz="1300"/>
              <a:pPr>
                <a:spcBef>
                  <a:spcPct val="0"/>
                </a:spcBef>
              </a:pPr>
              <a:t>60</a:t>
            </a:fld>
            <a:endParaRPr lang="fr-FR" altLang="fr-FR" sz="1300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65267DF7-C7F6-EA6D-EE6A-128C8E9FD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A5DD706E-A02B-AB4E-57AC-BB40FB389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25FF362-66F5-722F-E3F0-AA7B3CECE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0CCBCC8-91E3-474E-9819-53C3A9271D69}" type="slidenum">
              <a:rPr lang="fr-FR" altLang="fr-FR" sz="1300"/>
              <a:pPr>
                <a:spcBef>
                  <a:spcPct val="0"/>
                </a:spcBef>
              </a:pPr>
              <a:t>6</a:t>
            </a:fld>
            <a:endParaRPr lang="fr-FR" altLang="fr-FR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74BE89D-4164-33A3-C518-F33171A784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8713ED0-BCEF-1F20-EA25-76BC8D468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9C38065-EACC-565B-A0FE-2F1ACF51B1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E9FBF8-4150-4E8F-BF6E-738AAF0F391A}" type="slidenum">
              <a:rPr lang="fr-FR" altLang="fr-FR" sz="1300"/>
              <a:pPr>
                <a:spcBef>
                  <a:spcPct val="0"/>
                </a:spcBef>
              </a:pPr>
              <a:t>7</a:t>
            </a:fld>
            <a:endParaRPr lang="fr-FR" altLang="fr-FR" sz="13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4DA6810-C8B1-C704-20EE-DF751D0C9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3B7F791-A4B1-A5C2-00F4-A0C3A891C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8F4BA4D-AD57-9A1E-F2C3-5A25BE96D7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5082F2-AFAD-403F-8A39-C56CBB176342}" type="slidenum">
              <a:rPr lang="fr-FR" altLang="fr-FR" sz="1300"/>
              <a:pPr>
                <a:spcBef>
                  <a:spcPct val="0"/>
                </a:spcBef>
              </a:pPr>
              <a:t>8</a:t>
            </a:fld>
            <a:endParaRPr lang="fr-FR" altLang="fr-FR" sz="13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CFDE20C-2E82-2705-3207-A4CB7E9672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CAEABB3-7C9C-0250-F3D1-903527F3E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3B98B93-8AA5-1675-E9C7-CCCFECAA8F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514E4B-99F4-4E44-8681-B5D18DB8CE73}" type="slidenum">
              <a:rPr lang="fr-FR" altLang="fr-FR" sz="1300"/>
              <a:pPr>
                <a:spcBef>
                  <a:spcPct val="0"/>
                </a:spcBef>
              </a:pPr>
              <a:t>10</a:t>
            </a:fld>
            <a:endParaRPr lang="fr-FR" altLang="fr-FR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0181B78-114B-9C84-AEDE-9A0136DEBF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FF76775-6144-61E0-575D-14AC2B01F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CF6BDD-C623-5D97-73C3-7EE8D9111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F2A49B-206E-ABBA-67F5-FCA5666A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F5CEB5-8134-13E7-4331-5C19CF76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6BA26-3EA8-4C2E-9F57-EA7B55D129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480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D5AF02-C84F-E582-66F2-87C2DB13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F16433-D926-DA53-C5DE-ED618CE5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776BD-C66C-60C3-B238-C9459AF4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4ABDB-C1BF-490F-BD97-E74BAC028D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659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5267E9-329B-5862-F479-D324BA1E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761471-BBC7-A6D6-BF33-3CD40425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D1E01-CDDA-AA87-B9AB-3C8F2C66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EA917-E59C-4FC0-B925-D84636CD87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08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EF44A0-0FD5-A2DE-4842-5C20222005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EF10943-F265-A7FC-4FDD-4B007BBBCA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41DB48-6CD7-4CA5-3AF2-8DCCD862F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75165-0BA4-494F-B768-1B75C97361D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12826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D3E81-33C8-9E90-C7C8-AB845BB07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0AC6D2-8FA9-3993-108E-F884F833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5CD076D-DD4C-6411-A79C-1BC5CC1A2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9719-42B6-4D15-A933-767D4B8EF01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0773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67DA88-3F4E-F306-6EC3-21CC5E4E8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98580C-0FF3-D9FC-FF34-F6A2F3FF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FE0DC-4A37-B6CD-36D7-519CDB66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94586-A345-4FE8-9675-803F69B0C06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3133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B471F0-EF25-0D64-3C53-D4A428901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D89CEE-E8C2-A796-5324-36CA401E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3B95D3-A4AF-787B-2BBC-298E8A6F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5DF31-281D-4678-A10B-485555D4E7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60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2B54560F-CB49-098F-3AD9-53CFE783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7632546-C2A1-5B5F-DD47-2431A943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1AB9CC4-0A81-D528-737C-A7BB15251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6715E-DB55-4FC2-AF29-21D00D6E6B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546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4E7301D-8482-E10C-6D55-CC2C320F2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E0DD638-9EC8-9B4A-E149-B4A08F6F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9E5A53A-834B-D67B-F8E2-E6A290E8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3C960-5BB7-4EFB-8AFE-A7BF03538B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371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B2D4C3D3-2FD5-FCC3-26E8-AEE6B9C4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926FBD61-BF78-262E-2A9E-C6770632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5A83F74-8D25-FBED-1EC5-6657E26E5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B0C2B-0AE2-4082-BD8F-E60428484AA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7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E5B441D-2B84-9F8D-0E1C-6F68CEED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B9928757-3C4E-DFC1-A174-454D8A3B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143A60CD-E8A7-0738-7031-56404619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A0834-DF25-44A5-B8E0-71BEF277A6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41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6A00D45-1D5A-6A17-E100-D63DFE01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C3C1F2F-BF5F-2DB8-68AF-88529285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E605BE6-1C8B-8992-8F8E-B16C53CD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4BBE1-0EC2-4E60-AC79-56B769FB469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003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4E0EB57-5152-D524-0093-FCD1DC6D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1FC09FA-F923-748E-D024-DBCDF14C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CF09905-5AD3-BE8C-D038-5730D483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12D02-170B-438C-B512-B68C6C661A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150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0FE2533-B96B-D924-306C-7DA47C3BAA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5253F08-4C49-4D31-8F22-D1BE28B429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3601E3-5219-1FFD-3445-D21E84989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9F0E93-5CA0-30FD-29F6-53B505BCD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4A1E52-7468-66E1-0711-03473AB1E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8118837-5E43-4421-BF52-43D8348C0E0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iap.fr/users/cardoso/compsep_classic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PCA_00.ppt" TargetMode="External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E355572-5CA5-F6B4-EC0B-68EFB9C887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708150"/>
            <a:ext cx="8229600" cy="18637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cap="small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Components Analysis with the JADE algorithm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B2F5822-321E-8CFA-9599-25BF4C9627D5}"/>
              </a:ext>
            </a:extLst>
          </p:cNvPr>
          <p:cNvSpPr txBox="1">
            <a:spLocks/>
          </p:cNvSpPr>
          <p:nvPr/>
        </p:nvSpPr>
        <p:spPr>
          <a:xfrm>
            <a:off x="287524" y="4725144"/>
            <a:ext cx="8568952" cy="1665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Douglas N. Rutledge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Muséum National d'Histoire Naturelle, Paris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Laboratoire de Chimie Analytique-Faculté de Pharmacie Paris Sud, Université Paris-Saclay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douglas.neil.rutledge@gmail.com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6B2B931-DCF5-1981-A7F2-3203234BB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379538"/>
            <a:ext cx="8740775" cy="47974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objective of ICA is to find "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</a:rPr>
              <a:t>physically significant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" vectors.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FR" sz="2000" b="1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FR" sz="2400" b="1" dirty="0" err="1"/>
              <a:t>Hypotheses</a:t>
            </a:r>
            <a:r>
              <a:rPr lang="fr-FR" sz="2000" b="1" dirty="0"/>
              <a:t> :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dirty="0"/>
              <a:t>1) No </a:t>
            </a:r>
            <a:r>
              <a:rPr lang="fr-FR" sz="2000" dirty="0" err="1"/>
              <a:t>reason</a:t>
            </a:r>
            <a:r>
              <a:rPr lang="fr-FR" sz="2000" dirty="0"/>
              <a:t> for the variations in one </a:t>
            </a:r>
            <a:r>
              <a:rPr lang="fr-FR" sz="2000" dirty="0">
                <a:solidFill>
                  <a:srgbClr val="0000FF"/>
                </a:solidFill>
              </a:rPr>
              <a:t>pure signal</a:t>
            </a:r>
            <a:r>
              <a:rPr lang="fr-FR" sz="2000" dirty="0"/>
              <a:t> to </a:t>
            </a:r>
            <a:r>
              <a:rPr lang="fr-FR" sz="2000" dirty="0" err="1"/>
              <a:t>depend</a:t>
            </a:r>
            <a:r>
              <a:rPr lang="fr-FR" sz="2000" dirty="0"/>
              <a:t> </a:t>
            </a:r>
            <a:r>
              <a:rPr lang="fr-FR" sz="2000" i="1" dirty="0"/>
              <a:t>in </a:t>
            </a:r>
            <a:r>
              <a:rPr lang="fr-FR" sz="2000" i="1" dirty="0" err="1"/>
              <a:t>any</a:t>
            </a:r>
            <a:r>
              <a:rPr lang="fr-FR" sz="2000" i="1" dirty="0"/>
              <a:t> </a:t>
            </a:r>
            <a:r>
              <a:rPr lang="fr-FR" sz="2000" i="1" dirty="0" err="1"/>
              <a:t>way</a:t>
            </a:r>
            <a:r>
              <a:rPr lang="fr-FR" sz="2000" i="1" dirty="0"/>
              <a:t> </a:t>
            </a:r>
            <a:r>
              <a:rPr lang="fr-FR" sz="2000" dirty="0"/>
              <a:t>on the variations in </a:t>
            </a:r>
            <a:r>
              <a:rPr lang="fr-FR" sz="2000" dirty="0" err="1"/>
              <a:t>another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0000FF"/>
                </a:solidFill>
              </a:rPr>
              <a:t>pure signal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fr-FR" sz="140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dirty="0"/>
              <a:t>	</a:t>
            </a:r>
            <a:r>
              <a:rPr lang="fr-FR" sz="2000" dirty="0">
                <a:solidFill>
                  <a:srgbClr val="0000FF"/>
                </a:solidFill>
              </a:rPr>
              <a:t>Pure signal sources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therefore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« </a:t>
            </a:r>
            <a:r>
              <a:rPr lang="fr-FR" sz="2000" dirty="0" err="1"/>
              <a:t>independent</a:t>
            </a:r>
            <a:r>
              <a:rPr lang="fr-FR" sz="2000" dirty="0"/>
              <a:t> »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endParaRPr lang="fr-FR" sz="1400" dirty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fr-FR" sz="2000" dirty="0"/>
              <a:t>2) The </a:t>
            </a:r>
            <a:r>
              <a:rPr lang="fr-FR" sz="2000" dirty="0" err="1">
                <a:solidFill>
                  <a:srgbClr val="FF3300"/>
                </a:solidFill>
              </a:rPr>
              <a:t>measured</a:t>
            </a:r>
            <a:r>
              <a:rPr lang="fr-FR" sz="2000" dirty="0">
                <a:solidFill>
                  <a:srgbClr val="FF3300"/>
                </a:solidFill>
              </a:rPr>
              <a:t> </a:t>
            </a:r>
            <a:r>
              <a:rPr lang="fr-FR" sz="2000" dirty="0" err="1">
                <a:solidFill>
                  <a:srgbClr val="FF3300"/>
                </a:solidFill>
              </a:rPr>
              <a:t>signals</a:t>
            </a:r>
            <a:r>
              <a:rPr lang="fr-FR" sz="2000" dirty="0"/>
              <a:t> </a:t>
            </a:r>
            <a:r>
              <a:rPr lang="fr-FR" sz="2000" dirty="0" err="1"/>
              <a:t>being</a:t>
            </a:r>
            <a:r>
              <a:rPr lang="fr-FR" sz="2000" dirty="0"/>
              <a:t> </a:t>
            </a:r>
            <a:r>
              <a:rPr lang="fr-FR" sz="2000" dirty="0" err="1"/>
              <a:t>combinations</a:t>
            </a:r>
            <a:r>
              <a:rPr lang="fr-FR" sz="2000" dirty="0"/>
              <a:t> of </a:t>
            </a:r>
            <a:r>
              <a:rPr lang="fr-FR" sz="2000" dirty="0" err="1"/>
              <a:t>several</a:t>
            </a:r>
            <a:r>
              <a:rPr lang="fr-FR" sz="2000" dirty="0"/>
              <a:t> </a:t>
            </a:r>
            <a:r>
              <a:rPr lang="fr-FR" sz="2000" dirty="0" err="1">
                <a:solidFill>
                  <a:srgbClr val="0000FF"/>
                </a:solidFill>
              </a:rPr>
              <a:t>independants</a:t>
            </a:r>
            <a:r>
              <a:rPr lang="fr-FR" sz="2000" dirty="0">
                <a:solidFill>
                  <a:srgbClr val="0000FF"/>
                </a:solidFill>
              </a:rPr>
              <a:t> sources</a:t>
            </a:r>
            <a:r>
              <a:rPr lang="fr-FR" sz="2000" dirty="0"/>
              <a:t>, </a:t>
            </a:r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more </a:t>
            </a:r>
            <a:r>
              <a:rPr lang="fr-FR" sz="2000" dirty="0" err="1"/>
              <a:t>gaussian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the </a:t>
            </a:r>
            <a:r>
              <a:rPr lang="fr-FR" sz="2000" dirty="0">
                <a:solidFill>
                  <a:srgbClr val="0000FF"/>
                </a:solidFill>
              </a:rPr>
              <a:t>sources </a:t>
            </a:r>
            <a:br>
              <a:rPr lang="fr-FR" sz="2000" dirty="0">
                <a:solidFill>
                  <a:srgbClr val="0000FF"/>
                </a:solidFill>
              </a:rPr>
            </a:br>
            <a:r>
              <a:rPr lang="fr-FR" sz="2000" dirty="0"/>
              <a:t>(Central </a:t>
            </a:r>
            <a:r>
              <a:rPr lang="fr-FR" sz="2000" dirty="0" err="1"/>
              <a:t>Limit</a:t>
            </a:r>
            <a:r>
              <a:rPr lang="fr-FR" sz="2000" dirty="0"/>
              <a:t> </a:t>
            </a:r>
            <a:r>
              <a:rPr lang="fr-FR" sz="2000" dirty="0" err="1"/>
              <a:t>Theorem</a:t>
            </a:r>
            <a:r>
              <a:rPr lang="fr-FR" sz="2000" dirty="0"/>
              <a:t>)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fr-FR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41C32ADE-28A5-2355-FD18-E1A94B42F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1125538"/>
            <a:ext cx="83883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fr-FR" sz="2400" b="1">
                <a:latin typeface="Arial" panose="020B0604020202020204" pitchFamily="34" charset="0"/>
              </a:rPr>
              <a:t>“Nongaussian is independent”: Central Limit Theorem</a:t>
            </a:r>
            <a:br>
              <a:rPr lang="en-US" altLang="fr-FR" sz="2400" b="1">
                <a:latin typeface="Arial" panose="020B0604020202020204" pitchFamily="34" charset="0"/>
              </a:rPr>
            </a:br>
            <a:br>
              <a:rPr lang="en-US" altLang="fr-FR" sz="2400" b="1">
                <a:latin typeface="Arial" panose="020B0604020202020204" pitchFamily="34" charset="0"/>
              </a:rPr>
            </a:br>
            <a:br>
              <a:rPr lang="fr-FR" altLang="fr-FR" sz="1400" b="1">
                <a:solidFill>
                  <a:srgbClr val="FF0066"/>
                </a:solidFill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The </a:t>
            </a:r>
            <a:r>
              <a:rPr lang="fr-FR" altLang="fr-FR" sz="2000" b="1">
                <a:solidFill>
                  <a:srgbClr val="FF3300"/>
                </a:solidFill>
                <a:latin typeface="Arial" panose="020B0604020202020204" pitchFamily="34" charset="0"/>
              </a:rPr>
              <a:t>measured signals</a:t>
            </a:r>
            <a:r>
              <a:rPr lang="fr-FR" altLang="fr-FR" sz="2000" b="1">
                <a:latin typeface="Arial" panose="020B0604020202020204" pitchFamily="34" charset="0"/>
              </a:rPr>
              <a:t> being combinations of several </a:t>
            </a:r>
            <a:r>
              <a:rPr lang="fr-FR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independants sources</a:t>
            </a:r>
            <a:r>
              <a:rPr lang="fr-FR" altLang="fr-FR" sz="2000" b="1">
                <a:latin typeface="Arial" panose="020B0604020202020204" pitchFamily="34" charset="0"/>
              </a:rPr>
              <a:t>, they should be more gaussian than the </a:t>
            </a:r>
            <a:r>
              <a:rPr lang="fr-FR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sources</a:t>
            </a:r>
            <a:br>
              <a:rPr lang="fr-FR" altLang="fr-FR" sz="2000" b="1">
                <a:latin typeface="Arial" panose="020B0604020202020204" pitchFamily="34" charset="0"/>
              </a:rPr>
            </a:br>
            <a:br>
              <a:rPr lang="fr-FR" altLang="fr-FR" sz="2000" b="1">
                <a:latin typeface="Arial" panose="020B0604020202020204" pitchFamily="34" charset="0"/>
              </a:rPr>
            </a:br>
            <a:r>
              <a:rPr lang="fr-FR" altLang="fr-FR" sz="2000" b="1">
                <a:solidFill>
                  <a:srgbClr val="FF0066"/>
                </a:solidFill>
                <a:latin typeface="Arial" panose="020B0604020202020204" pitchFamily="34" charset="0"/>
              </a:rPr>
              <a:t>Idea of ICA is to search for sources </a:t>
            </a:r>
            <a:r>
              <a:rPr lang="fr-FR" altLang="fr-FR" sz="2000" b="1" i="1">
                <a:solidFill>
                  <a:srgbClr val="FF0066"/>
                </a:solidFill>
                <a:latin typeface="Arial" panose="020B0604020202020204" pitchFamily="34" charset="0"/>
              </a:rPr>
              <a:t>the least gaussian possible</a:t>
            </a:r>
            <a:br>
              <a:rPr lang="fr-FR" altLang="fr-FR" sz="2000" b="1" i="1">
                <a:solidFill>
                  <a:srgbClr val="FF0066"/>
                </a:solidFill>
                <a:latin typeface="Arial" panose="020B0604020202020204" pitchFamily="34" charset="0"/>
              </a:rPr>
            </a:br>
            <a:endParaRPr lang="fr-FR" altLang="fr-FR" sz="2000" b="1" i="1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fr-FR" altLang="fr-FR" sz="2000" b="1" i="1">
              <a:solidFill>
                <a:srgbClr val="FF006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br>
              <a:rPr lang="fr-FR" altLang="fr-FR" sz="2000" b="1" i="1">
                <a:solidFill>
                  <a:srgbClr val="FF0066"/>
                </a:solidFill>
                <a:latin typeface="Arial" panose="020B0604020202020204" pitchFamily="34" charset="0"/>
              </a:rPr>
            </a:br>
            <a:br>
              <a:rPr lang="fr-FR" altLang="fr-FR" sz="1400" b="1"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Need to find a criterion to define the « gaussianity » of a signals :</a:t>
            </a:r>
            <a:br>
              <a:rPr lang="fr-FR" altLang="fr-FR" sz="2000" b="1"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	Kurtosis</a:t>
            </a:r>
            <a:br>
              <a:rPr lang="fr-FR" altLang="fr-FR" sz="2000" b="1"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	Negentropy</a:t>
            </a:r>
            <a:br>
              <a:rPr lang="fr-FR" altLang="fr-FR" sz="2000" b="1"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	Mutual information</a:t>
            </a:r>
            <a:br>
              <a:rPr lang="fr-FR" altLang="fr-FR" sz="2000" b="1">
                <a:latin typeface="Arial" panose="020B0604020202020204" pitchFamily="34" charset="0"/>
              </a:rPr>
            </a:br>
            <a:r>
              <a:rPr lang="fr-FR" altLang="fr-FR" sz="2000" b="1">
                <a:latin typeface="Arial" panose="020B0604020202020204" pitchFamily="34" charset="0"/>
              </a:rPr>
              <a:t>	Complexity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0D7509E-9E95-7DD6-813A-DD9984FD7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ICA Principal (Non-Gaussian is Independent)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2F60996-B407-90B4-A434-8222C8D186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47545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latin typeface="Book Antiqua" pitchFamily="18" charset="0"/>
              </a:rPr>
              <a:t>Key to estimating A is </a:t>
            </a:r>
            <a:r>
              <a:rPr lang="en-US" sz="1600" i="1" dirty="0">
                <a:latin typeface="Book Antiqua" pitchFamily="18" charset="0"/>
              </a:rPr>
              <a:t>non-</a:t>
            </a:r>
            <a:r>
              <a:rPr lang="en-US" sz="1600" i="1" dirty="0" err="1">
                <a:latin typeface="Book Antiqua" pitchFamily="18" charset="0"/>
              </a:rPr>
              <a:t>gaussianity</a:t>
            </a:r>
            <a:endParaRPr lang="en-US" sz="1600" i="1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latin typeface="Book Antiqua" pitchFamily="18" charset="0"/>
              </a:rPr>
              <a:t>The distribution of a sum of independent random variables tends toward a Gaussian distribution (by CLT)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600" dirty="0">
                <a:latin typeface="Book Antiqua" pitchFamily="18" charset="0"/>
              </a:rPr>
              <a:t>	                                       f(s</a:t>
            </a:r>
            <a:r>
              <a:rPr lang="en-US" sz="1600" baseline="-25000" dirty="0">
                <a:latin typeface="Book Antiqua" pitchFamily="18" charset="0"/>
              </a:rPr>
              <a:t>1</a:t>
            </a:r>
            <a:r>
              <a:rPr lang="en-US" sz="1600" dirty="0">
                <a:latin typeface="Book Antiqua" pitchFamily="18" charset="0"/>
              </a:rPr>
              <a:t>)                     f(s</a:t>
            </a:r>
            <a:r>
              <a:rPr lang="en-US" sz="1600" baseline="-25000" dirty="0">
                <a:latin typeface="Book Antiqua" pitchFamily="18" charset="0"/>
              </a:rPr>
              <a:t>2</a:t>
            </a:r>
            <a:r>
              <a:rPr lang="en-US" sz="1600" dirty="0">
                <a:latin typeface="Book Antiqua" pitchFamily="18" charset="0"/>
              </a:rPr>
              <a:t>)            f(x</a:t>
            </a:r>
            <a:r>
              <a:rPr lang="en-US" sz="1600" baseline="-25000" dirty="0">
                <a:latin typeface="Book Antiqua" pitchFamily="18" charset="0"/>
              </a:rPr>
              <a:t>1</a:t>
            </a:r>
            <a:r>
              <a:rPr lang="en-US" sz="1600" dirty="0">
                <a:latin typeface="Book Antiqua" pitchFamily="18" charset="0"/>
              </a:rPr>
              <a:t>) = f(s</a:t>
            </a:r>
            <a:r>
              <a:rPr lang="en-US" sz="1600" baseline="-25000" dirty="0">
                <a:latin typeface="Book Antiqua" pitchFamily="18" charset="0"/>
              </a:rPr>
              <a:t>1</a:t>
            </a:r>
            <a:r>
              <a:rPr lang="en-US" sz="1600" dirty="0">
                <a:latin typeface="Book Antiqua" pitchFamily="18" charset="0"/>
              </a:rPr>
              <a:t> +s</a:t>
            </a:r>
            <a:r>
              <a:rPr lang="en-US" sz="1600" baseline="-25000" dirty="0">
                <a:latin typeface="Book Antiqua" pitchFamily="18" charset="0"/>
              </a:rPr>
              <a:t>2</a:t>
            </a:r>
            <a:r>
              <a:rPr lang="en-US" sz="1600" dirty="0">
                <a:latin typeface="Book Antiqua" pitchFamily="18" charset="0"/>
              </a:rPr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latin typeface="Book Antiqua" pitchFamily="18" charset="0"/>
              </a:rPr>
              <a:t>Where </a:t>
            </a:r>
            <a:r>
              <a:rPr lang="en-US" sz="1600" b="1" i="1" dirty="0">
                <a:latin typeface="Book Antiqua" pitchFamily="18" charset="0"/>
              </a:rPr>
              <a:t>w</a:t>
            </a:r>
            <a:r>
              <a:rPr lang="en-US" sz="1600" dirty="0">
                <a:latin typeface="Book Antiqua" pitchFamily="18" charset="0"/>
              </a:rPr>
              <a:t> is one of the rows of matrix </a:t>
            </a:r>
            <a:r>
              <a:rPr lang="en-US" sz="1600" b="1" i="1" dirty="0">
                <a:latin typeface="Book Antiqua" pitchFamily="18" charset="0"/>
              </a:rPr>
              <a:t>W </a:t>
            </a:r>
            <a:r>
              <a:rPr lang="en-US" sz="1600" b="1" dirty="0">
                <a:latin typeface="Book Antiqua" pitchFamily="18" charset="0"/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latin typeface="Book Antiqua" pitchFamily="18" charset="0"/>
              </a:rPr>
              <a:t>y is a linear combination of </a:t>
            </a:r>
            <a:r>
              <a:rPr lang="en-US" sz="1600" dirty="0" err="1">
                <a:latin typeface="Book Antiqua" pitchFamily="18" charset="0"/>
              </a:rPr>
              <a:t>s</a:t>
            </a:r>
            <a:r>
              <a:rPr lang="en-US" sz="1600" baseline="-25000" dirty="0" err="1">
                <a:latin typeface="Book Antiqua" pitchFamily="18" charset="0"/>
              </a:rPr>
              <a:t>i</a:t>
            </a:r>
            <a:r>
              <a:rPr lang="en-US" sz="1600" dirty="0">
                <a:latin typeface="Book Antiqua" pitchFamily="18" charset="0"/>
              </a:rPr>
              <a:t>, with weights given by </a:t>
            </a:r>
            <a:r>
              <a:rPr lang="en-US" sz="1600" dirty="0" err="1">
                <a:latin typeface="Book Antiqua" pitchFamily="18" charset="0"/>
              </a:rPr>
              <a:t>z</a:t>
            </a:r>
            <a:r>
              <a:rPr lang="en-US" sz="1600" baseline="-25000" dirty="0" err="1">
                <a:latin typeface="Book Antiqua" pitchFamily="18" charset="0"/>
              </a:rPr>
              <a:t>i</a:t>
            </a:r>
            <a:r>
              <a:rPr lang="en-US" sz="1600" dirty="0">
                <a:latin typeface="Book Antiqua" pitchFamily="18" charset="0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latin typeface="Book Antiqua" pitchFamily="18" charset="0"/>
              </a:rPr>
              <a:t>Since sum of two independent </a:t>
            </a:r>
            <a:r>
              <a:rPr lang="en-US" sz="1600" dirty="0" err="1">
                <a:latin typeface="Book Antiqua" pitchFamily="18" charset="0"/>
              </a:rPr>
              <a:t>r.v</a:t>
            </a:r>
            <a:r>
              <a:rPr lang="en-US" sz="1600" dirty="0">
                <a:latin typeface="Book Antiqua" pitchFamily="18" charset="0"/>
              </a:rPr>
              <a:t>. is more </a:t>
            </a:r>
            <a:r>
              <a:rPr lang="en-US" sz="1600" dirty="0" err="1">
                <a:latin typeface="Book Antiqua" pitchFamily="18" charset="0"/>
              </a:rPr>
              <a:t>gaussian</a:t>
            </a:r>
            <a:r>
              <a:rPr lang="en-US" sz="1600" dirty="0">
                <a:latin typeface="Book Antiqua" pitchFamily="18" charset="0"/>
              </a:rPr>
              <a:t> than individual </a:t>
            </a:r>
            <a:r>
              <a:rPr lang="en-US" sz="1600" dirty="0" err="1">
                <a:latin typeface="Book Antiqua" pitchFamily="18" charset="0"/>
              </a:rPr>
              <a:t>r.v</a:t>
            </a:r>
            <a:r>
              <a:rPr lang="en-US" sz="1600" dirty="0">
                <a:latin typeface="Book Antiqua" pitchFamily="18" charset="0"/>
              </a:rPr>
              <a:t>., </a:t>
            </a:r>
            <a:br>
              <a:rPr lang="en-US" sz="1600" dirty="0">
                <a:latin typeface="Book Antiqua" pitchFamily="18" charset="0"/>
              </a:rPr>
            </a:br>
            <a:r>
              <a:rPr lang="en-US" sz="1600" dirty="0">
                <a:latin typeface="Book Antiqua" pitchFamily="18" charset="0"/>
              </a:rPr>
              <a:t>so </a:t>
            </a:r>
            <a:r>
              <a:rPr lang="en-US" sz="1600" dirty="0" err="1">
                <a:latin typeface="Book Antiqua" pitchFamily="18" charset="0"/>
              </a:rPr>
              <a:t>z</a:t>
            </a:r>
            <a:r>
              <a:rPr lang="en-US" sz="1600" baseline="30000" dirty="0" err="1">
                <a:latin typeface="Book Antiqua" pitchFamily="18" charset="0"/>
              </a:rPr>
              <a:t>T</a:t>
            </a:r>
            <a:r>
              <a:rPr lang="en-US" sz="1600" dirty="0" err="1">
                <a:latin typeface="Book Antiqua" pitchFamily="18" charset="0"/>
              </a:rPr>
              <a:t>s</a:t>
            </a:r>
            <a:r>
              <a:rPr lang="en-US" sz="1600" dirty="0">
                <a:latin typeface="Book Antiqua" pitchFamily="18" charset="0"/>
              </a:rPr>
              <a:t> is more </a:t>
            </a:r>
            <a:r>
              <a:rPr lang="en-US" sz="1600" dirty="0" err="1">
                <a:latin typeface="Book Antiqua" pitchFamily="18" charset="0"/>
              </a:rPr>
              <a:t>gaussian</a:t>
            </a:r>
            <a:r>
              <a:rPr lang="en-US" sz="1600" dirty="0">
                <a:latin typeface="Book Antiqua" pitchFamily="18" charset="0"/>
              </a:rPr>
              <a:t> than either </a:t>
            </a:r>
            <a:r>
              <a:rPr lang="en-US" sz="1600" dirty="0" err="1">
                <a:latin typeface="Book Antiqua" pitchFamily="18" charset="0"/>
              </a:rPr>
              <a:t>s</a:t>
            </a:r>
            <a:r>
              <a:rPr lang="en-US" sz="1600" baseline="-25000" dirty="0" err="1">
                <a:latin typeface="Book Antiqua" pitchFamily="18" charset="0"/>
              </a:rPr>
              <a:t>i</a:t>
            </a: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 err="1">
                <a:latin typeface="Book Antiqua" pitchFamily="18" charset="0"/>
              </a:rPr>
              <a:t>z</a:t>
            </a:r>
            <a:r>
              <a:rPr lang="en-US" sz="1600" baseline="30000" dirty="0" err="1">
                <a:latin typeface="Book Antiqua" pitchFamily="18" charset="0"/>
              </a:rPr>
              <a:t>T</a:t>
            </a:r>
            <a:r>
              <a:rPr lang="en-US" sz="1600" dirty="0" err="1">
                <a:latin typeface="Book Antiqua" pitchFamily="18" charset="0"/>
              </a:rPr>
              <a:t>s</a:t>
            </a:r>
            <a:r>
              <a:rPr lang="en-US" sz="1600" dirty="0">
                <a:latin typeface="Book Antiqua" pitchFamily="18" charset="0"/>
              </a:rPr>
              <a:t> becomes least </a:t>
            </a:r>
            <a:r>
              <a:rPr lang="en-US" sz="1600" dirty="0" err="1">
                <a:latin typeface="Book Antiqua" pitchFamily="18" charset="0"/>
              </a:rPr>
              <a:t>gaussian</a:t>
            </a:r>
            <a:r>
              <a:rPr lang="en-US" sz="1600" dirty="0">
                <a:latin typeface="Book Antiqua" pitchFamily="18" charset="0"/>
              </a:rPr>
              <a:t> when equal to one of </a:t>
            </a:r>
            <a:r>
              <a:rPr lang="en-US" sz="1600" dirty="0" err="1">
                <a:latin typeface="Book Antiqua" pitchFamily="18" charset="0"/>
              </a:rPr>
              <a:t>s</a:t>
            </a:r>
            <a:r>
              <a:rPr lang="en-US" sz="1600" baseline="-25000" dirty="0" err="1">
                <a:latin typeface="Book Antiqua" pitchFamily="18" charset="0"/>
              </a:rPr>
              <a:t>i</a:t>
            </a:r>
            <a:endParaRPr lang="en-US" sz="1600" baseline="-250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dirty="0">
                <a:latin typeface="Book Antiqua" pitchFamily="18" charset="0"/>
              </a:rPr>
              <a:t>So we take </a:t>
            </a:r>
            <a:r>
              <a:rPr lang="en-US" sz="1600" b="1" i="1" dirty="0">
                <a:latin typeface="Book Antiqua" pitchFamily="18" charset="0"/>
              </a:rPr>
              <a:t>w</a:t>
            </a:r>
            <a:r>
              <a:rPr lang="en-US" sz="1600" dirty="0">
                <a:latin typeface="Book Antiqua" pitchFamily="18" charset="0"/>
              </a:rPr>
              <a:t> as a vector which </a:t>
            </a:r>
            <a:r>
              <a:rPr lang="en-US" sz="1600" u="sng" dirty="0">
                <a:latin typeface="Book Antiqua" pitchFamily="18" charset="0"/>
              </a:rPr>
              <a:t>maximizes the non-</a:t>
            </a:r>
            <a:r>
              <a:rPr lang="en-US" sz="1600" u="sng" dirty="0" err="1">
                <a:latin typeface="Book Antiqua" pitchFamily="18" charset="0"/>
              </a:rPr>
              <a:t>gaussianity</a:t>
            </a:r>
            <a:r>
              <a:rPr lang="en-US" sz="1600" u="sng" dirty="0">
                <a:latin typeface="Book Antiqua" pitchFamily="18" charset="0"/>
              </a:rPr>
              <a:t> </a:t>
            </a:r>
            <a:r>
              <a:rPr lang="en-US" sz="1600" dirty="0">
                <a:latin typeface="Book Antiqua" pitchFamily="18" charset="0"/>
              </a:rPr>
              <a:t>of </a:t>
            </a:r>
            <a:r>
              <a:rPr lang="en-US" sz="1600" b="1" i="1" dirty="0" err="1">
                <a:latin typeface="Book Antiqua" pitchFamily="18" charset="0"/>
              </a:rPr>
              <a:t>w</a:t>
            </a:r>
            <a:r>
              <a:rPr lang="en-US" sz="1600" b="1" i="1" baseline="30000" dirty="0" err="1">
                <a:latin typeface="Book Antiqua" pitchFamily="18" charset="0"/>
              </a:rPr>
              <a:t>T</a:t>
            </a:r>
            <a:r>
              <a:rPr lang="en-US" sz="1600" b="1" i="1" dirty="0" err="1">
                <a:latin typeface="Book Antiqua" pitchFamily="18" charset="0"/>
              </a:rPr>
              <a:t>x</a:t>
            </a:r>
            <a:endParaRPr lang="en-US" sz="1600" dirty="0">
              <a:latin typeface="Book Antiqua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1600" baseline="-25000" dirty="0">
                <a:latin typeface="Book Antiqua" pitchFamily="18" charset="0"/>
              </a:rPr>
              <a:t>.</a:t>
            </a:r>
            <a:endParaRPr lang="en-US" sz="2800" baseline="-25000" dirty="0">
              <a:latin typeface="Book Antiqua" pitchFamily="18" charset="0"/>
            </a:endParaRPr>
          </a:p>
        </p:txBody>
      </p:sp>
      <p:pic>
        <p:nvPicPr>
          <p:cNvPr id="27652" name="Picture 4" descr="hist">
            <a:extLst>
              <a:ext uri="{FF2B5EF4-FFF2-40B4-BE49-F238E27FC236}">
                <a16:creationId xmlns:a16="http://schemas.microsoft.com/office/drawing/2014/main" id="{5F1707AE-AE9D-B894-945C-B522293EB68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6338" y="2286000"/>
            <a:ext cx="4038600" cy="1096963"/>
          </a:xfrm>
          <a:effectLst>
            <a:outerShdw dist="117088" dir="2436078" algn="ctr" rotWithShape="0">
              <a:schemeClr val="bg2"/>
            </a:outerShdw>
          </a:effectLst>
        </p:spPr>
      </p:pic>
      <p:graphicFrame>
        <p:nvGraphicFramePr>
          <p:cNvPr id="27653" name="Object 6">
            <a:extLst>
              <a:ext uri="{FF2B5EF4-FFF2-40B4-BE49-F238E27FC236}">
                <a16:creationId xmlns:a16="http://schemas.microsoft.com/office/drawing/2014/main" id="{4E76EB50-9E46-84BA-633E-E064F687DB2B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2835275" y="3756025"/>
          <a:ext cx="3249613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0" imgH="228600" progId="Equation.3">
                  <p:embed/>
                </p:oleObj>
              </mc:Choice>
              <mc:Fallback>
                <p:oleObj name="Equation" r:id="rId3" imgW="1397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3756025"/>
                        <a:ext cx="3249613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B53F5E1-5BB3-042E-36E4-5BFA83198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Measures of Non-Gaussianity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D15CDC7-7028-870B-604D-4F1D594B1F7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5652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fr-FR" sz="1800">
                <a:latin typeface="Book Antiqua" panose="02040602050305030304" pitchFamily="18" charset="0"/>
              </a:rPr>
              <a:t>Quantitative measure of non-gaussianity for ICA estimation</a:t>
            </a:r>
          </a:p>
          <a:p>
            <a:pPr eaLnBrk="1" hangingPunct="1"/>
            <a:endParaRPr lang="en-US" altLang="fr-FR" sz="1800"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fr-FR" sz="1800">
                <a:latin typeface="Book Antiqua" panose="02040602050305030304" pitchFamily="18" charset="0"/>
              </a:rPr>
              <a:t>Kurtosis : gauss=0  (sensitive to outliers)</a:t>
            </a:r>
          </a:p>
          <a:p>
            <a:pPr algn="ctr" eaLnBrk="1" hangingPunct="1">
              <a:buFontTx/>
              <a:buNone/>
            </a:pPr>
            <a:endParaRPr lang="en-US" altLang="fr-FR" sz="1800"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fr-FR" sz="1800">
                <a:latin typeface="Book Antiqua" panose="02040602050305030304" pitchFamily="18" charset="0"/>
              </a:rPr>
              <a:t>Entropy : gauss=largest</a:t>
            </a:r>
          </a:p>
          <a:p>
            <a:pPr eaLnBrk="1" hangingPunct="1"/>
            <a:endParaRPr lang="en-US" altLang="fr-FR" sz="1800"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fr-FR" sz="1800">
                <a:latin typeface="Book Antiqua" panose="02040602050305030304" pitchFamily="18" charset="0"/>
              </a:rPr>
              <a:t>Neg-entropy : gauss = 0  (difficult to estimate)</a:t>
            </a:r>
          </a:p>
          <a:p>
            <a:pPr eaLnBrk="1" hangingPunct="1"/>
            <a:endParaRPr lang="en-US" altLang="fr-FR" sz="1800">
              <a:latin typeface="Book Antiqua" panose="02040602050305030304" pitchFamily="18" charset="0"/>
            </a:endParaRPr>
          </a:p>
          <a:p>
            <a:pPr eaLnBrk="1" hangingPunct="1"/>
            <a:r>
              <a:rPr lang="en-US" altLang="fr-FR" sz="1800">
                <a:latin typeface="Book Antiqua" panose="02040602050305030304" pitchFamily="18" charset="0"/>
              </a:rPr>
              <a:t>Approximations</a:t>
            </a:r>
          </a:p>
          <a:p>
            <a:pPr eaLnBrk="1" hangingPunct="1"/>
            <a:endParaRPr lang="en-US" altLang="fr-FR" sz="1800">
              <a:latin typeface="Book Antiqua" panose="02040602050305030304" pitchFamily="18" charset="0"/>
            </a:endParaRPr>
          </a:p>
          <a:p>
            <a:pPr eaLnBrk="1" hangingPunct="1"/>
            <a:endParaRPr lang="en-US" altLang="fr-FR" sz="1800">
              <a:latin typeface="Book Antiqua" panose="02040602050305030304" pitchFamily="18" charset="0"/>
            </a:endParaRPr>
          </a:p>
          <a:p>
            <a:pPr eaLnBrk="1" hangingPunct="1"/>
            <a:endParaRPr lang="en-US" altLang="fr-FR" sz="1800">
              <a:latin typeface="Book Antiqua" panose="0204060205030503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fr-FR" sz="1800">
                <a:latin typeface="Book Antiqua" panose="02040602050305030304" pitchFamily="18" charset="0"/>
              </a:rPr>
              <a:t>where </a:t>
            </a:r>
            <a:r>
              <a:rPr lang="en-US" altLang="fr-FR" sz="1800" i="1">
                <a:latin typeface="Book Antiqua" panose="02040602050305030304" pitchFamily="18" charset="0"/>
              </a:rPr>
              <a:t>v </a:t>
            </a:r>
            <a:r>
              <a:rPr lang="en-US" altLang="fr-FR" sz="1800">
                <a:latin typeface="Book Antiqua" panose="02040602050305030304" pitchFamily="18" charset="0"/>
              </a:rPr>
              <a:t>is a standard gaussian random variable and :</a:t>
            </a:r>
          </a:p>
          <a:p>
            <a:pPr algn="ctr" eaLnBrk="1" hangingPunct="1">
              <a:buFontTx/>
              <a:buNone/>
            </a:pPr>
            <a:endParaRPr lang="en-US" altLang="fr-FR" sz="1800">
              <a:latin typeface="Book Antiqua" panose="0204060205030503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fr-FR" sz="1800">
              <a:latin typeface="Book Antiqua" panose="02040602050305030304" pitchFamily="18" charset="0"/>
            </a:endParaRPr>
          </a:p>
        </p:txBody>
      </p:sp>
      <p:graphicFrame>
        <p:nvGraphicFramePr>
          <p:cNvPr id="28676" name="Object 0">
            <a:extLst>
              <a:ext uri="{FF2B5EF4-FFF2-40B4-BE49-F238E27FC236}">
                <a16:creationId xmlns:a16="http://schemas.microsoft.com/office/drawing/2014/main" id="{0D1F64E7-C039-0E90-8064-F786595449B0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14988" y="2565400"/>
          <a:ext cx="28321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228600" progId="Equation.3">
                  <p:embed/>
                </p:oleObj>
              </mc:Choice>
              <mc:Fallback>
                <p:oleObj name="Equation" r:id="rId2" imgW="176530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2565400"/>
                        <a:ext cx="2832100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">
            <a:extLst>
              <a:ext uri="{FF2B5EF4-FFF2-40B4-BE49-F238E27FC236}">
                <a16:creationId xmlns:a16="http://schemas.microsoft.com/office/drawing/2014/main" id="{90566688-15FE-BAA5-7E9C-74C41E0CFF9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08638" y="3124200"/>
          <a:ext cx="304641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279400" progId="Equation.3">
                  <p:embed/>
                </p:oleObj>
              </mc:Choice>
              <mc:Fallback>
                <p:oleObj name="Equation" r:id="rId4" imgW="1701800" imgH="279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3124200"/>
                        <a:ext cx="3046412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2">
            <a:extLst>
              <a:ext uri="{FF2B5EF4-FFF2-40B4-BE49-F238E27FC236}">
                <a16:creationId xmlns:a16="http://schemas.microsoft.com/office/drawing/2014/main" id="{F30E6FCB-AA89-474A-9AEE-754B5CD6B1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1663" y="3843338"/>
          <a:ext cx="2438400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241300" progId="Equation.3">
                  <p:embed/>
                </p:oleObj>
              </mc:Choice>
              <mc:Fallback>
                <p:oleObj name="Equation" r:id="rId6" imgW="15113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3843338"/>
                        <a:ext cx="2438400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3">
            <a:extLst>
              <a:ext uri="{FF2B5EF4-FFF2-40B4-BE49-F238E27FC236}">
                <a16:creationId xmlns:a16="http://schemas.microsoft.com/office/drawing/2014/main" id="{64F8FC55-0773-3738-A44A-BF1929AF3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6263" y="4316413"/>
          <a:ext cx="3276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100" imgH="317500" progId="Equation.3">
                  <p:embed/>
                </p:oleObj>
              </mc:Choice>
              <mc:Fallback>
                <p:oleObj name="Equation" r:id="rId8" imgW="2070100" imgH="317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4316413"/>
                        <a:ext cx="32766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4">
            <a:extLst>
              <a:ext uri="{FF2B5EF4-FFF2-40B4-BE49-F238E27FC236}">
                <a16:creationId xmlns:a16="http://schemas.microsoft.com/office/drawing/2014/main" id="{95B7E7FA-D5C7-41CC-D2E7-50B58F0311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56263" y="4849813"/>
          <a:ext cx="27432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600" imgH="241300" progId="Equation.3">
                  <p:embed/>
                </p:oleObj>
              </mc:Choice>
              <mc:Fallback>
                <p:oleObj name="Equation" r:id="rId10" imgW="17526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4849813"/>
                        <a:ext cx="27432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5">
            <a:extLst>
              <a:ext uri="{FF2B5EF4-FFF2-40B4-BE49-F238E27FC236}">
                <a16:creationId xmlns:a16="http://schemas.microsoft.com/office/drawing/2014/main" id="{696AD442-552E-B306-7F5D-242BA0391A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29275" y="5851525"/>
          <a:ext cx="25066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7950" imgH="533169" progId="Equation.3">
                  <p:embed/>
                </p:oleObj>
              </mc:Choice>
              <mc:Fallback>
                <p:oleObj name="Equation" r:id="rId12" imgW="1497950" imgH="53316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275" y="5851525"/>
                        <a:ext cx="25066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7CBCCB5-F26E-0FA5-E35D-59697DD9F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341438"/>
            <a:ext cx="87487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800" b="1">
                <a:latin typeface="Arial" panose="020B0604020202020204" pitchFamily="34" charset="0"/>
              </a:rPr>
              <a:t>ICA :</a:t>
            </a:r>
            <a:br>
              <a:rPr lang="en-US" altLang="fr-FR" b="1">
                <a:latin typeface="Arial" panose="020B0604020202020204" pitchFamily="34" charset="0"/>
              </a:rPr>
            </a:br>
            <a:r>
              <a:rPr lang="en-US" altLang="fr-FR" sz="2000" b="1">
                <a:latin typeface="Arial" panose="020B0604020202020204" pitchFamily="34" charset="0"/>
              </a:rPr>
              <a:t> - decomposition of a set of </a:t>
            </a:r>
            <a:r>
              <a:rPr lang="en-US" altLang="fr-FR" sz="2000" b="1">
                <a:solidFill>
                  <a:srgbClr val="FF3300"/>
                </a:solidFill>
                <a:latin typeface="Arial" panose="020B0604020202020204" pitchFamily="34" charset="0"/>
              </a:rPr>
              <a:t>vectors</a:t>
            </a:r>
            <a:r>
              <a:rPr lang="en-US" altLang="fr-FR" sz="2000" b="1">
                <a:latin typeface="Arial" panose="020B0604020202020204" pitchFamily="34" charset="0"/>
              </a:rPr>
              <a:t> into linear components</a:t>
            </a:r>
            <a:br>
              <a:rPr lang="en-US" altLang="fr-FR" sz="2000" b="1">
                <a:latin typeface="Arial" panose="020B0604020202020204" pitchFamily="34" charset="0"/>
              </a:rPr>
            </a:br>
            <a:r>
              <a:rPr lang="en-US" altLang="fr-FR" sz="2000" b="1">
                <a:latin typeface="Arial" panose="020B0604020202020204" pitchFamily="34" charset="0"/>
              </a:rPr>
              <a:t>	 that are “as independent as possible”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fr-FR" sz="2000" b="1">
                <a:latin typeface="Arial" panose="020B0604020202020204" pitchFamily="34" charset="0"/>
              </a:rPr>
            </a:br>
            <a:br>
              <a:rPr lang="en-US" altLang="fr-FR" sz="2000" b="1">
                <a:latin typeface="Arial" panose="020B0604020202020204" pitchFamily="34" charset="0"/>
              </a:rPr>
            </a:br>
            <a:br>
              <a:rPr lang="en-US" altLang="fr-FR" sz="2000" b="1">
                <a:latin typeface="Arial" panose="020B0604020202020204" pitchFamily="34" charset="0"/>
              </a:rPr>
            </a:br>
            <a:r>
              <a:rPr lang="en-US" altLang="fr-FR" sz="2800" b="1">
                <a:latin typeface="Arial" panose="020B0604020202020204" pitchFamily="34" charset="0"/>
              </a:rPr>
              <a:t>“Independence” :</a:t>
            </a:r>
            <a:br>
              <a:rPr lang="en-US" altLang="fr-FR" b="1">
                <a:latin typeface="Arial" panose="020B0604020202020204" pitchFamily="34" charset="0"/>
              </a:rPr>
            </a:br>
            <a:r>
              <a:rPr lang="en-US" altLang="fr-FR" sz="2000" b="1">
                <a:latin typeface="Arial" panose="020B0604020202020204" pitchFamily="34" charset="0"/>
              </a:rPr>
              <a:t>  - goes beyond (second-order) decorrelation</a:t>
            </a:r>
            <a:br>
              <a:rPr lang="en-US" altLang="fr-FR" sz="2000" b="1">
                <a:latin typeface="Arial" panose="020B0604020202020204" pitchFamily="34" charset="0"/>
              </a:rPr>
            </a:br>
            <a:r>
              <a:rPr lang="en-US" altLang="fr-FR" sz="2000" b="1">
                <a:latin typeface="Arial" panose="020B0604020202020204" pitchFamily="34" charset="0"/>
              </a:rPr>
              <a:t>	 involves the non-Gaussianity of the data</a:t>
            </a:r>
            <a:endParaRPr lang="fr-FR" altLang="fr-FR" sz="20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61AAD323-26B3-E389-CE48-684F92C96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692150"/>
            <a:ext cx="8713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b="1">
                <a:latin typeface="Arial" panose="020B0604020202020204" pitchFamily="34" charset="0"/>
              </a:rPr>
              <a:t>“Independent” versus “non-correlated”</a:t>
            </a:r>
            <a:endParaRPr lang="fr-FR" altLang="fr-FR" b="1">
              <a:latin typeface="Arial" panose="020B0604020202020204" pitchFamily="34" charset="0"/>
            </a:endParaRPr>
          </a:p>
        </p:txBody>
      </p:sp>
      <p:graphicFrame>
        <p:nvGraphicFramePr>
          <p:cNvPr id="31747" name="Object 4">
            <a:extLst>
              <a:ext uri="{FF2B5EF4-FFF2-40B4-BE49-F238E27FC236}">
                <a16:creationId xmlns:a16="http://schemas.microsoft.com/office/drawing/2014/main" id="{FAD9C284-2193-1CC9-145A-4581BEEEFE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75" y="1406525"/>
          <a:ext cx="4794250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ique" r:id="rId3" imgW="5895975" imgH="4076700" progId="Excel.Chart.8">
                  <p:embed/>
                </p:oleObj>
              </mc:Choice>
              <mc:Fallback>
                <p:oleObj name="Graphique" r:id="rId3" imgW="5895975" imgH="40767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5" y="1406525"/>
                        <a:ext cx="4794250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3">
            <a:extLst>
              <a:ext uri="{FF2B5EF4-FFF2-40B4-BE49-F238E27FC236}">
                <a16:creationId xmlns:a16="http://schemas.microsoft.com/office/drawing/2014/main" id="{9F8A07D7-9AA2-1193-3B55-577DD10A3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4989513"/>
            <a:ext cx="565626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Deux variables </a:t>
            </a:r>
            <a:r>
              <a:rPr lang="fr-FR" altLang="fr-FR" sz="1800" b="1">
                <a:latin typeface="Arial" panose="020B0604020202020204" pitchFamily="34" charset="0"/>
              </a:rPr>
              <a:t>x</a:t>
            </a:r>
            <a:r>
              <a:rPr lang="fr-FR" altLang="fr-FR" sz="1800">
                <a:latin typeface="Arial" panose="020B0604020202020204" pitchFamily="34" charset="0"/>
              </a:rPr>
              <a:t> et </a:t>
            </a:r>
            <a:r>
              <a:rPr lang="fr-FR" altLang="fr-FR" sz="1800" b="1">
                <a:latin typeface="Arial" panose="020B0604020202020204" pitchFamily="34" charset="0"/>
              </a:rPr>
              <a:t>y</a:t>
            </a:r>
            <a:r>
              <a:rPr lang="fr-FR" altLang="fr-FR" sz="1800">
                <a:latin typeface="Arial" panose="020B0604020202020204" pitchFamily="34" charset="0"/>
              </a:rPr>
              <a:t> sont indépendantes si,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 quelles que soient les valeurs non nulles </a:t>
            </a:r>
            <a:r>
              <a:rPr lang="fr-FR" altLang="fr-FR" sz="1800" i="1">
                <a:latin typeface="Arial" panose="020B0604020202020204" pitchFamily="34" charset="0"/>
              </a:rPr>
              <a:t>a</a:t>
            </a:r>
            <a:r>
              <a:rPr lang="fr-FR" altLang="fr-FR" sz="1800">
                <a:latin typeface="Arial" panose="020B0604020202020204" pitchFamily="34" charset="0"/>
              </a:rPr>
              <a:t> et </a:t>
            </a:r>
            <a:r>
              <a:rPr lang="fr-FR" altLang="fr-FR" sz="1800" i="1">
                <a:latin typeface="Arial" panose="020B0604020202020204" pitchFamily="34" charset="0"/>
              </a:rPr>
              <a:t>b</a:t>
            </a:r>
            <a:r>
              <a:rPr lang="fr-FR" altLang="fr-FR" sz="180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 			r(</a:t>
            </a:r>
            <a:r>
              <a:rPr lang="fr-FR" altLang="fr-FR" sz="1800" b="1">
                <a:latin typeface="Arial" panose="020B0604020202020204" pitchFamily="34" charset="0"/>
              </a:rPr>
              <a:t>x</a:t>
            </a:r>
            <a:r>
              <a:rPr lang="fr-FR" altLang="fr-FR" sz="1800">
                <a:latin typeface="Arial" panose="020B0604020202020204" pitchFamily="34" charset="0"/>
              </a:rPr>
              <a:t>^</a:t>
            </a:r>
            <a:r>
              <a:rPr lang="fr-FR" altLang="fr-FR" sz="1800" i="1">
                <a:latin typeface="Arial" panose="020B0604020202020204" pitchFamily="34" charset="0"/>
              </a:rPr>
              <a:t>a</a:t>
            </a:r>
            <a:r>
              <a:rPr lang="fr-FR" altLang="fr-FR" sz="1800">
                <a:latin typeface="Arial" panose="020B0604020202020204" pitchFamily="34" charset="0"/>
              </a:rPr>
              <a:t>, </a:t>
            </a:r>
            <a:r>
              <a:rPr lang="fr-FR" altLang="fr-FR" sz="1800" b="1">
                <a:latin typeface="Arial" panose="020B0604020202020204" pitchFamily="34" charset="0"/>
              </a:rPr>
              <a:t>y</a:t>
            </a:r>
            <a:r>
              <a:rPr lang="fr-FR" altLang="fr-FR" sz="1800">
                <a:latin typeface="Arial" panose="020B0604020202020204" pitchFamily="34" charset="0"/>
              </a:rPr>
              <a:t>^</a:t>
            </a:r>
            <a:r>
              <a:rPr lang="fr-FR" altLang="fr-FR" sz="1800" i="1">
                <a:latin typeface="Arial" panose="020B0604020202020204" pitchFamily="34" charset="0"/>
              </a:rPr>
              <a:t>b</a:t>
            </a:r>
            <a:r>
              <a:rPr lang="fr-FR" altLang="fr-FR" sz="1800">
                <a:latin typeface="Arial" panose="020B0604020202020204" pitchFamily="34" charset="0"/>
              </a:rPr>
              <a:t>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Dans le cas présenté,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 			si </a:t>
            </a:r>
            <a:r>
              <a:rPr lang="fr-FR" altLang="fr-FR" sz="1800" i="1">
                <a:latin typeface="Arial" panose="020B0604020202020204" pitchFamily="34" charset="0"/>
              </a:rPr>
              <a:t>a</a:t>
            </a:r>
            <a:r>
              <a:rPr lang="fr-FR" altLang="fr-FR" sz="1800">
                <a:latin typeface="Arial" panose="020B0604020202020204" pitchFamily="34" charset="0"/>
              </a:rPr>
              <a:t>=2 et </a:t>
            </a:r>
            <a:r>
              <a:rPr lang="fr-FR" altLang="fr-FR" sz="1800" i="1">
                <a:latin typeface="Arial" panose="020B0604020202020204" pitchFamily="34" charset="0"/>
              </a:rPr>
              <a:t>b</a:t>
            </a:r>
            <a:r>
              <a:rPr lang="fr-FR" altLang="fr-FR" sz="1800">
                <a:latin typeface="Arial" panose="020B0604020202020204" pitchFamily="34" charset="0"/>
              </a:rPr>
              <a:t>=1, r=1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 donc </a:t>
            </a:r>
            <a:r>
              <a:rPr lang="fr-FR" altLang="fr-FR" sz="1800" b="1">
                <a:latin typeface="Arial" panose="020B0604020202020204" pitchFamily="34" charset="0"/>
              </a:rPr>
              <a:t>x</a:t>
            </a:r>
            <a:r>
              <a:rPr lang="fr-FR" altLang="fr-FR" sz="1800">
                <a:latin typeface="Arial" panose="020B0604020202020204" pitchFamily="34" charset="0"/>
              </a:rPr>
              <a:t> et </a:t>
            </a:r>
            <a:r>
              <a:rPr lang="fr-FR" altLang="fr-FR" sz="1800" b="1">
                <a:latin typeface="Arial" panose="020B0604020202020204" pitchFamily="34" charset="0"/>
              </a:rPr>
              <a:t>y</a:t>
            </a:r>
            <a:r>
              <a:rPr lang="fr-FR" altLang="fr-FR" sz="1800">
                <a:latin typeface="Arial" panose="020B0604020202020204" pitchFamily="34" charset="0"/>
              </a:rPr>
              <a:t> ne sont pas indépendantes.</a:t>
            </a:r>
            <a:endParaRPr lang="fr-FR" altLang="fr-FR" sz="14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E61BD3AA-CC15-88D1-B973-B7EAE0363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8413"/>
            <a:ext cx="85693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 b="1">
                <a:latin typeface="Arial" panose="020B0604020202020204" pitchFamily="34" charset="0"/>
              </a:rPr>
              <a:t>ICA attempts to recover the </a:t>
            </a:r>
            <a:r>
              <a:rPr lang="en-GB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original signals</a:t>
            </a:r>
            <a:r>
              <a:rPr lang="en-GB" altLang="fr-FR" sz="2000" b="1">
                <a:latin typeface="Arial" panose="020B0604020202020204" pitchFamily="34" charset="0"/>
              </a:rPr>
              <a:t> by estimating a linear transformation, using a criterion that measures statistical independence among the </a:t>
            </a:r>
            <a:r>
              <a:rPr lang="en-GB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sources</a:t>
            </a:r>
            <a:br>
              <a:rPr lang="en-GB" altLang="fr-FR" sz="2000" b="1">
                <a:latin typeface="Arial" panose="020B0604020202020204" pitchFamily="34" charset="0"/>
              </a:rPr>
            </a:br>
            <a:br>
              <a:rPr lang="en-GB" altLang="fr-FR" sz="2000" b="1">
                <a:latin typeface="Arial" panose="020B0604020202020204" pitchFamily="34" charset="0"/>
              </a:rPr>
            </a:br>
            <a:br>
              <a:rPr lang="en-GB" altLang="fr-FR" sz="2000" b="1">
                <a:latin typeface="Arial" panose="020B0604020202020204" pitchFamily="34" charset="0"/>
              </a:rPr>
            </a:br>
            <a:r>
              <a:rPr lang="en-GB" altLang="fr-FR" sz="2000" b="1">
                <a:latin typeface="Arial" panose="020B0604020202020204" pitchFamily="34" charset="0"/>
              </a:rPr>
              <a:t>This may be achieved by the use of higher-order information that can be extracted from the densities of the data</a:t>
            </a:r>
            <a:br>
              <a:rPr lang="en-GB" altLang="fr-FR" sz="2000" b="1">
                <a:latin typeface="Arial" panose="020B0604020202020204" pitchFamily="34" charset="0"/>
              </a:rPr>
            </a:br>
            <a:br>
              <a:rPr lang="en-GB" altLang="fr-FR" sz="2000" b="1">
                <a:latin typeface="Arial" panose="020B0604020202020204" pitchFamily="34" charset="0"/>
              </a:rPr>
            </a:br>
            <a:br>
              <a:rPr lang="en-GB" altLang="fr-FR" sz="2000" b="1">
                <a:latin typeface="Arial" panose="020B0604020202020204" pitchFamily="34" charset="0"/>
              </a:rPr>
            </a:br>
            <a:r>
              <a:rPr lang="en-GB" altLang="fr-FR" sz="2000" b="1">
                <a:latin typeface="Arial" panose="020B0604020202020204" pitchFamily="34" charset="0"/>
              </a:rPr>
              <a:t>PCA does not really look for (</a:t>
            </a:r>
            <a:r>
              <a:rPr lang="en-GB" altLang="fr-FR" sz="2000" b="1" i="1">
                <a:latin typeface="Arial" panose="020B0604020202020204" pitchFamily="34" charset="0"/>
              </a:rPr>
              <a:t>and usually does not find</a:t>
            </a:r>
            <a:r>
              <a:rPr lang="en-GB" altLang="fr-FR" sz="2000" b="1">
                <a:latin typeface="Arial" panose="020B0604020202020204" pitchFamily="34" charset="0"/>
              </a:rPr>
              <a:t>) components with physical reality</a:t>
            </a:r>
            <a:br>
              <a:rPr lang="en-GB" altLang="fr-FR" sz="2000" b="1">
                <a:latin typeface="Arial" panose="020B0604020202020204" pitchFamily="34" charset="0"/>
              </a:rPr>
            </a:br>
            <a:br>
              <a:rPr lang="en-GB" altLang="fr-FR" sz="2000" b="1">
                <a:latin typeface="Arial" panose="020B0604020202020204" pitchFamily="34" charset="0"/>
              </a:rPr>
            </a:br>
            <a:br>
              <a:rPr lang="en-GB" altLang="fr-FR" sz="2000" b="1">
                <a:latin typeface="Arial" panose="020B0604020202020204" pitchFamily="34" charset="0"/>
              </a:rPr>
            </a:br>
            <a:r>
              <a:rPr lang="en-US" altLang="fr-FR" sz="2000" b="1">
                <a:solidFill>
                  <a:srgbClr val="FF0066"/>
                </a:solidFill>
                <a:latin typeface="Arial" panose="020B0604020202020204" pitchFamily="34" charset="0"/>
              </a:rPr>
              <a:t>Why not ?</a:t>
            </a:r>
            <a:br>
              <a:rPr lang="en-US" altLang="fr-FR" sz="2000" b="1">
                <a:solidFill>
                  <a:srgbClr val="FF0066"/>
                </a:solidFill>
                <a:latin typeface="Arial" panose="020B0604020202020204" pitchFamily="34" charset="0"/>
              </a:rPr>
            </a:br>
            <a:r>
              <a:rPr lang="en-US" altLang="fr-FR" sz="2000" b="1">
                <a:solidFill>
                  <a:srgbClr val="FF0066"/>
                </a:solidFill>
                <a:latin typeface="Arial" panose="020B0604020202020204" pitchFamily="34" charset="0"/>
              </a:rPr>
              <a:t>	- PCA finds “direction of greatest dispersion of the samples”</a:t>
            </a:r>
            <a:br>
              <a:rPr lang="en-US" altLang="fr-FR" sz="2000" b="1">
                <a:solidFill>
                  <a:srgbClr val="FF0066"/>
                </a:solidFill>
                <a:latin typeface="Arial" panose="020B0604020202020204" pitchFamily="34" charset="0"/>
              </a:rPr>
            </a:br>
            <a:r>
              <a:rPr lang="en-US" altLang="fr-FR" sz="2000" b="1">
                <a:solidFill>
                  <a:srgbClr val="FF0066"/>
                </a:solidFill>
                <a:latin typeface="Arial" panose="020B0604020202020204" pitchFamily="34" charset="0"/>
              </a:rPr>
              <a:t>	- this is the wrong direction for “signal separation” </a:t>
            </a:r>
            <a:r>
              <a:rPr lang="en-GB" altLang="fr-FR" sz="2000" b="1">
                <a:solidFill>
                  <a:srgbClr val="FF0066"/>
                </a:solidFill>
                <a:latin typeface="Arial" panose="020B0604020202020204" pitchFamily="34" charset="0"/>
              </a:rPr>
              <a:t>!</a:t>
            </a:r>
            <a:endParaRPr lang="fr-FR" altLang="fr-FR" sz="20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4">
            <a:extLst>
              <a:ext uri="{FF2B5EF4-FFF2-40B4-BE49-F238E27FC236}">
                <a16:creationId xmlns:a16="http://schemas.microsoft.com/office/drawing/2014/main" id="{1385E749-56B7-1C3E-606F-32CC20B8D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2538" y="620713"/>
            <a:ext cx="407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chemeClr val="hlink"/>
                </a:solidFill>
                <a:latin typeface="Times" panose="02020603050405020304" pitchFamily="18" charset="0"/>
              </a:rPr>
              <a:t>A simulated example</a:t>
            </a:r>
          </a:p>
        </p:txBody>
      </p:sp>
      <p:pic>
        <p:nvPicPr>
          <p:cNvPr id="50179" name="Picture 25">
            <a:extLst>
              <a:ext uri="{FF2B5EF4-FFF2-40B4-BE49-F238E27FC236}">
                <a16:creationId xmlns:a16="http://schemas.microsoft.com/office/drawing/2014/main" id="{225A1620-08EC-AEBE-50FD-0C4937823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862138"/>
            <a:ext cx="91265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26">
            <a:extLst>
              <a:ext uri="{FF2B5EF4-FFF2-40B4-BE49-F238E27FC236}">
                <a16:creationId xmlns:a16="http://schemas.microsoft.com/office/drawing/2014/main" id="{063D40B1-35A9-C8D3-196C-74DF2611A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2613"/>
            <a:ext cx="5480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27">
            <a:extLst>
              <a:ext uri="{FF2B5EF4-FFF2-40B4-BE49-F238E27FC236}">
                <a16:creationId xmlns:a16="http://schemas.microsoft.com/office/drawing/2014/main" id="{AA9DD2E0-D53E-57A7-4812-73156053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4381500"/>
            <a:ext cx="171926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1" descr="PCA_vs_ICA_02">
            <a:extLst>
              <a:ext uri="{FF2B5EF4-FFF2-40B4-BE49-F238E27FC236}">
                <a16:creationId xmlns:a16="http://schemas.microsoft.com/office/drawing/2014/main" id="{F8554B60-28AC-33E6-6844-843AF056B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42545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10" descr="PCA_vs_ICA_01">
            <a:extLst>
              <a:ext uri="{FF2B5EF4-FFF2-40B4-BE49-F238E27FC236}">
                <a16:creationId xmlns:a16="http://schemas.microsoft.com/office/drawing/2014/main" id="{4209B39C-C254-203F-0CFB-908A9B3E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013"/>
            <a:ext cx="42545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2">
            <a:extLst>
              <a:ext uri="{FF2B5EF4-FFF2-40B4-BE49-F238E27FC236}">
                <a16:creationId xmlns:a16="http://schemas.microsoft.com/office/drawing/2014/main" id="{398AE8A6-5828-D622-C63B-B00086939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620713"/>
            <a:ext cx="3460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chemeClr val="hlink"/>
                </a:solidFill>
                <a:latin typeface="Times" panose="02020603050405020304" pitchFamily="18" charset="0"/>
              </a:rPr>
              <a:t>Initial data matrix</a:t>
            </a:r>
          </a:p>
        </p:txBody>
      </p:sp>
      <p:sp>
        <p:nvSpPr>
          <p:cNvPr id="52229" name="Rectangle 4">
            <a:extLst>
              <a:ext uri="{FF2B5EF4-FFF2-40B4-BE49-F238E27FC236}">
                <a16:creationId xmlns:a16="http://schemas.microsoft.com/office/drawing/2014/main" id="{F402AD90-8F61-CFB6-5BEB-BEAAB567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1592263"/>
            <a:ext cx="159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Matrix rows</a:t>
            </a:r>
          </a:p>
        </p:txBody>
      </p:sp>
      <p:sp>
        <p:nvSpPr>
          <p:cNvPr id="52230" name="Rectangle 5">
            <a:extLst>
              <a:ext uri="{FF2B5EF4-FFF2-40B4-BE49-F238E27FC236}">
                <a16:creationId xmlns:a16="http://schemas.microsoft.com/office/drawing/2014/main" id="{AF961A31-109B-B769-FCB6-889A1EF2C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1592263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Histograms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5B54C16-26CC-2A2E-E0DE-A3ABE69D9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75" y="620713"/>
            <a:ext cx="534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chemeClr val="hlink"/>
                </a:solidFill>
                <a:latin typeface="Times" panose="02020603050405020304" pitchFamily="18" charset="0"/>
              </a:rPr>
              <a:t>PCA applied to the example</a:t>
            </a:r>
          </a:p>
        </p:txBody>
      </p:sp>
      <p:grpSp>
        <p:nvGrpSpPr>
          <p:cNvPr id="54275" name="Group 3">
            <a:extLst>
              <a:ext uri="{FF2B5EF4-FFF2-40B4-BE49-F238E27FC236}">
                <a16:creationId xmlns:a16="http://schemas.microsoft.com/office/drawing/2014/main" id="{525FA092-3F37-F7CF-92A2-606B76773A2A}"/>
              </a:ext>
            </a:extLst>
          </p:cNvPr>
          <p:cNvGrpSpPr>
            <a:grpSpLocks/>
          </p:cNvGrpSpPr>
          <p:nvPr/>
        </p:nvGrpSpPr>
        <p:grpSpPr bwMode="auto">
          <a:xfrm>
            <a:off x="0" y="1592263"/>
            <a:ext cx="9147175" cy="3875087"/>
            <a:chOff x="0" y="1003"/>
            <a:chExt cx="5762" cy="2441"/>
          </a:xfrm>
        </p:grpSpPr>
        <p:sp>
          <p:nvSpPr>
            <p:cNvPr id="54276" name="Rectangle 4">
              <a:extLst>
                <a:ext uri="{FF2B5EF4-FFF2-40B4-BE49-F238E27FC236}">
                  <a16:creationId xmlns:a16="http://schemas.microsoft.com/office/drawing/2014/main" id="{442069E8-AA37-BADF-82B3-587CA10CD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1003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latin typeface="Arial" panose="020B0604020202020204" pitchFamily="34" charset="0"/>
                </a:rPr>
                <a:t>Loadings</a:t>
              </a:r>
            </a:p>
          </p:txBody>
        </p:sp>
        <p:sp>
          <p:nvSpPr>
            <p:cNvPr id="54277" name="Rectangle 5">
              <a:extLst>
                <a:ext uri="{FF2B5EF4-FFF2-40B4-BE49-F238E27FC236}">
                  <a16:creationId xmlns:a16="http://schemas.microsoft.com/office/drawing/2014/main" id="{D0CCD9FD-D5A1-A671-4D0D-98ADAB2E7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" y="1003"/>
              <a:ext cx="9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latin typeface="Arial" panose="020B0604020202020204" pitchFamily="34" charset="0"/>
                </a:rPr>
                <a:t>Histograms</a:t>
              </a:r>
            </a:p>
          </p:txBody>
        </p:sp>
        <p:pic>
          <p:nvPicPr>
            <p:cNvPr id="54278" name="Picture 6" descr="Signaux_DNR_800_09">
              <a:extLst>
                <a:ext uri="{FF2B5EF4-FFF2-40B4-BE49-F238E27FC236}">
                  <a16:creationId xmlns:a16="http://schemas.microsoft.com/office/drawing/2014/main" id="{2C74BD7C-E7B0-10BC-A06F-22A56BF4F2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" y="1428"/>
              <a:ext cx="2693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Picture 7" descr="Signaux_DNR_800_08">
              <a:extLst>
                <a:ext uri="{FF2B5EF4-FFF2-40B4-BE49-F238E27FC236}">
                  <a16:creationId xmlns:a16="http://schemas.microsoft.com/office/drawing/2014/main" id="{9F575DB5-E073-313D-776E-E0D546B36C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8"/>
              <a:ext cx="2680" cy="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>
            <a:extLst>
              <a:ext uri="{FF2B5EF4-FFF2-40B4-BE49-F238E27FC236}">
                <a16:creationId xmlns:a16="http://schemas.microsoft.com/office/drawing/2014/main" id="{BEAB2BDD-F315-6FE9-55B2-D1B2CE6410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620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sz="3600" b="1">
                <a:solidFill>
                  <a:schemeClr val="hlink"/>
                </a:solidFill>
              </a:rPr>
              <a:t>Multivariate Data Analysis</a:t>
            </a:r>
          </a:p>
        </p:txBody>
      </p:sp>
      <p:grpSp>
        <p:nvGrpSpPr>
          <p:cNvPr id="8195" name="Group 3">
            <a:extLst>
              <a:ext uri="{FF2B5EF4-FFF2-40B4-BE49-F238E27FC236}">
                <a16:creationId xmlns:a16="http://schemas.microsoft.com/office/drawing/2014/main" id="{6EF1F16A-B52C-19B2-AC4E-25D0B1D50ADB}"/>
              </a:ext>
            </a:extLst>
          </p:cNvPr>
          <p:cNvGrpSpPr>
            <a:grpSpLocks/>
          </p:cNvGrpSpPr>
          <p:nvPr/>
        </p:nvGrpSpPr>
        <p:grpSpPr bwMode="auto">
          <a:xfrm>
            <a:off x="214313" y="1681163"/>
            <a:ext cx="5594350" cy="2863850"/>
            <a:chOff x="146" y="1059"/>
            <a:chExt cx="3818" cy="1804"/>
          </a:xfrm>
        </p:grpSpPr>
        <p:graphicFrame>
          <p:nvGraphicFramePr>
            <p:cNvPr id="8202" name="Object 4">
              <a:extLst>
                <a:ext uri="{FF2B5EF4-FFF2-40B4-BE49-F238E27FC236}">
                  <a16:creationId xmlns:a16="http://schemas.microsoft.com/office/drawing/2014/main" id="{8762B195-5BFC-1E6F-BE6C-AA9A41A2B8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82" y="1617"/>
            <a:ext cx="2109" cy="1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49400" imgH="939800" progId="Equation.DSMT4">
                    <p:embed/>
                  </p:oleObj>
                </mc:Choice>
                <mc:Fallback>
                  <p:oleObj name="Equation" r:id="rId3" imgW="1549400" imgH="939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1617"/>
                          <a:ext cx="2109" cy="118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CC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3" name="Text Box 5">
              <a:extLst>
                <a:ext uri="{FF2B5EF4-FFF2-40B4-BE49-F238E27FC236}">
                  <a16:creationId xmlns:a16="http://schemas.microsoft.com/office/drawing/2014/main" id="{0DE07218-1B6B-D7EA-C98F-B565BD738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1059"/>
              <a:ext cx="2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Variables</a:t>
              </a:r>
            </a:p>
          </p:txBody>
        </p:sp>
        <p:sp>
          <p:nvSpPr>
            <p:cNvPr id="8204" name="Text Box 6">
              <a:extLst>
                <a:ext uri="{FF2B5EF4-FFF2-40B4-BE49-F238E27FC236}">
                  <a16:creationId xmlns:a16="http://schemas.microsoft.com/office/drawing/2014/main" id="{EB154ABD-06B6-CE85-2B68-32AA93F4D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" y="2076"/>
              <a:ext cx="1364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Samples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fr-FR" sz="2400">
                  <a:latin typeface="Arial Narrow" panose="020B060602020203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(objects)</a:t>
              </a:r>
              <a:b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</a:b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(individuals)</a:t>
              </a:r>
            </a:p>
          </p:txBody>
        </p:sp>
      </p:grpSp>
      <p:grpSp>
        <p:nvGrpSpPr>
          <p:cNvPr id="8196" name="Group 7">
            <a:extLst>
              <a:ext uri="{FF2B5EF4-FFF2-40B4-BE49-F238E27FC236}">
                <a16:creationId xmlns:a16="http://schemas.microsoft.com/office/drawing/2014/main" id="{D5033F07-009B-8593-C36B-70FAD871000B}"/>
              </a:ext>
            </a:extLst>
          </p:cNvPr>
          <p:cNvGrpSpPr>
            <a:grpSpLocks/>
          </p:cNvGrpSpPr>
          <p:nvPr/>
        </p:nvGrpSpPr>
        <p:grpSpPr bwMode="auto">
          <a:xfrm>
            <a:off x="360363" y="5592763"/>
            <a:ext cx="5157787" cy="479425"/>
            <a:chOff x="337" y="3419"/>
            <a:chExt cx="3520" cy="302"/>
          </a:xfrm>
        </p:grpSpPr>
        <p:sp>
          <p:nvSpPr>
            <p:cNvPr id="8200" name="Text Box 8">
              <a:extLst>
                <a:ext uri="{FF2B5EF4-FFF2-40B4-BE49-F238E27FC236}">
                  <a16:creationId xmlns:a16="http://schemas.microsoft.com/office/drawing/2014/main" id="{13025C74-7E46-B432-700E-1C99CEE15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3427"/>
              <a:ext cx="1242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Line Vectors</a:t>
              </a:r>
            </a:p>
          </p:txBody>
        </p:sp>
        <p:graphicFrame>
          <p:nvGraphicFramePr>
            <p:cNvPr id="8201" name="Object 9">
              <a:extLst>
                <a:ext uri="{FF2B5EF4-FFF2-40B4-BE49-F238E27FC236}">
                  <a16:creationId xmlns:a16="http://schemas.microsoft.com/office/drawing/2014/main" id="{65F4AF9B-9B6D-44BE-D57B-B087217929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90" y="3419"/>
            <a:ext cx="1867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371600" imgH="241300" progId="Equation.DSMT4">
                    <p:embed/>
                  </p:oleObj>
                </mc:Choice>
                <mc:Fallback>
                  <p:oleObj name="Equation" r:id="rId5" imgW="1371600" imgH="2413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" y="3419"/>
                          <a:ext cx="1867" cy="30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CC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97" name="Group 10">
            <a:extLst>
              <a:ext uri="{FF2B5EF4-FFF2-40B4-BE49-F238E27FC236}">
                <a16:creationId xmlns:a16="http://schemas.microsoft.com/office/drawing/2014/main" id="{6873B421-4B73-2E5E-58E0-31DB1065AEF1}"/>
              </a:ext>
            </a:extLst>
          </p:cNvPr>
          <p:cNvGrpSpPr>
            <a:grpSpLocks/>
          </p:cNvGrpSpPr>
          <p:nvPr/>
        </p:nvGrpSpPr>
        <p:grpSpPr bwMode="auto">
          <a:xfrm>
            <a:off x="6694488" y="1627188"/>
            <a:ext cx="2044700" cy="2811462"/>
            <a:chOff x="4464" y="1149"/>
            <a:chExt cx="1396" cy="1771"/>
          </a:xfrm>
        </p:grpSpPr>
        <p:sp>
          <p:nvSpPr>
            <p:cNvPr id="8198" name="Text Box 11">
              <a:extLst>
                <a:ext uri="{FF2B5EF4-FFF2-40B4-BE49-F238E27FC236}">
                  <a16:creationId xmlns:a16="http://schemas.microsoft.com/office/drawing/2014/main" id="{DA37575C-3423-6B66-2B7C-F9E7EF0BE7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4" y="1149"/>
              <a:ext cx="139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Column Vectors</a:t>
              </a:r>
            </a:p>
          </p:txBody>
        </p:sp>
        <p:graphicFrame>
          <p:nvGraphicFramePr>
            <p:cNvPr id="8199" name="Object 12">
              <a:extLst>
                <a:ext uri="{FF2B5EF4-FFF2-40B4-BE49-F238E27FC236}">
                  <a16:creationId xmlns:a16="http://schemas.microsoft.com/office/drawing/2014/main" id="{669DD3BF-75EA-2F61-7002-8580D6558B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39" y="1770"/>
            <a:ext cx="760" cy="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58800" imgH="914400" progId="Equation.DSMT4">
                    <p:embed/>
                  </p:oleObj>
                </mc:Choice>
                <mc:Fallback>
                  <p:oleObj name="Equation" r:id="rId7" imgW="558800" imgH="9144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39" y="1770"/>
                          <a:ext cx="760" cy="115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CC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Signaux_DNR_800_11">
            <a:extLst>
              <a:ext uri="{FF2B5EF4-FFF2-40B4-BE49-F238E27FC236}">
                <a16:creationId xmlns:a16="http://schemas.microsoft.com/office/drawing/2014/main" id="{7D11291A-265F-FCCC-18BA-1C10DA88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2266950"/>
            <a:ext cx="42751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7" descr="Signaux_DNR_800_10">
            <a:extLst>
              <a:ext uri="{FF2B5EF4-FFF2-40B4-BE49-F238E27FC236}">
                <a16:creationId xmlns:a16="http://schemas.microsoft.com/office/drawing/2014/main" id="{06EF7542-25EF-7F2D-0347-7CB5377D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42751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2">
            <a:extLst>
              <a:ext uri="{FF2B5EF4-FFF2-40B4-BE49-F238E27FC236}">
                <a16:creationId xmlns:a16="http://schemas.microsoft.com/office/drawing/2014/main" id="{E7A68124-8DA2-6544-C368-8360277A7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1592263"/>
            <a:ext cx="2038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Source Signals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F9E9612C-9A71-9E18-BAE5-DB18E705E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063" y="1592263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Histograms</a:t>
            </a:r>
          </a:p>
        </p:txBody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B30995E4-855D-88A0-62E6-F29799543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8338" y="620713"/>
            <a:ext cx="5238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FF0000"/>
                </a:solidFill>
                <a:latin typeface="Times" panose="02020603050405020304" pitchFamily="18" charset="0"/>
              </a:rPr>
              <a:t>ICA applied to the example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D8E9B69-70F1-D1DF-CC35-BDBD736F1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412875"/>
            <a:ext cx="77724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b="1">
                <a:latin typeface="Arial" panose="020B0604020202020204" pitchFamily="34" charset="0"/>
              </a:rPr>
              <a:t>ICA calculates a </a:t>
            </a:r>
            <a:r>
              <a:rPr lang="en-GB" altLang="fr-FR" sz="2400" b="1" i="1">
                <a:latin typeface="Arial" panose="020B0604020202020204" pitchFamily="34" charset="0"/>
              </a:rPr>
              <a:t>demixing</a:t>
            </a:r>
            <a:r>
              <a:rPr lang="en-GB" altLang="fr-FR" sz="2400" b="1">
                <a:latin typeface="Arial" panose="020B0604020202020204" pitchFamily="34" charset="0"/>
              </a:rPr>
              <a:t> matrix, W</a:t>
            </a: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2400" b="1">
                <a:latin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</a:rPr>
              <a:t>W approximates A</a:t>
            </a:r>
            <a:r>
              <a:rPr lang="en-GB" altLang="fr-FR" sz="2400" b="1" baseline="30000">
                <a:latin typeface="Arial" panose="020B0604020202020204" pitchFamily="34" charset="0"/>
              </a:rPr>
              <a:t>-1</a:t>
            </a:r>
            <a:r>
              <a:rPr lang="en-GB" altLang="fr-FR" sz="2400" b="1">
                <a:latin typeface="Arial" panose="020B0604020202020204" pitchFamily="34" charset="0"/>
              </a:rPr>
              <a:t> , the inverse </a:t>
            </a:r>
            <a:r>
              <a:rPr lang="en-GB" altLang="fr-FR" sz="2400" b="1" i="1">
                <a:latin typeface="Arial" panose="020B0604020202020204" pitchFamily="34" charset="0"/>
              </a:rPr>
              <a:t>mixing</a:t>
            </a:r>
            <a:r>
              <a:rPr lang="en-GB" altLang="fr-FR" sz="2400" b="1">
                <a:latin typeface="Arial" panose="020B0604020202020204" pitchFamily="34" charset="0"/>
              </a:rPr>
              <a:t> matrix</a:t>
            </a: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2400" b="1">
                <a:latin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</a:rPr>
              <a:t>The </a:t>
            </a:r>
            <a:r>
              <a:rPr lang="en-GB" altLang="fr-FR" sz="2400" b="1">
                <a:solidFill>
                  <a:srgbClr val="0000FF"/>
                </a:solidFill>
                <a:latin typeface="Arial" panose="020B0604020202020204" pitchFamily="34" charset="0"/>
              </a:rPr>
              <a:t>pure component signals</a:t>
            </a:r>
            <a:r>
              <a:rPr lang="en-GB" altLang="fr-FR" sz="2400" b="1">
                <a:latin typeface="Arial" panose="020B0604020202020204" pitchFamily="34" charset="0"/>
              </a:rPr>
              <a:t> are recovered from the </a:t>
            </a:r>
            <a:r>
              <a:rPr lang="en-GB" altLang="fr-FR" sz="2400" b="1">
                <a:solidFill>
                  <a:srgbClr val="FF3300"/>
                </a:solidFill>
                <a:latin typeface="Arial" panose="020B0604020202020204" pitchFamily="34" charset="0"/>
              </a:rPr>
              <a:t>measured mixed signals</a:t>
            </a:r>
            <a:r>
              <a:rPr lang="en-GB" altLang="fr-FR" sz="2400" b="1">
                <a:latin typeface="Arial" panose="020B0604020202020204" pitchFamily="34" charset="0"/>
              </a:rPr>
              <a:t> by :</a:t>
            </a: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1000" b="1">
                <a:latin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</a:rPr>
              <a:t>	</a:t>
            </a:r>
            <a:r>
              <a:rPr lang="en-GB" altLang="fr-FR" sz="2400" b="1">
                <a:solidFill>
                  <a:srgbClr val="0000FF"/>
                </a:solidFill>
                <a:latin typeface="Arial" panose="020B0604020202020204" pitchFamily="34" charset="0"/>
              </a:rPr>
              <a:t>S </a:t>
            </a:r>
            <a:r>
              <a:rPr lang="en-GB" altLang="fr-FR" sz="2400" b="1">
                <a:latin typeface="Arial" panose="020B0604020202020204" pitchFamily="34" charset="0"/>
              </a:rPr>
              <a:t>= </a:t>
            </a:r>
            <a:r>
              <a:rPr lang="en-GB" altLang="fr-FR" sz="2400" b="1">
                <a:solidFill>
                  <a:srgbClr val="A50021"/>
                </a:solidFill>
                <a:latin typeface="Arial" panose="020B0604020202020204" pitchFamily="34" charset="0"/>
              </a:rPr>
              <a:t>W*</a:t>
            </a:r>
            <a:r>
              <a:rPr lang="en-GB" altLang="fr-FR" sz="24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2400" b="1">
                <a:latin typeface="Arial" panose="020B0604020202020204" pitchFamily="34" charset="0"/>
              </a:rPr>
            </a:br>
            <a:r>
              <a:rPr lang="en-GB" altLang="fr-FR" sz="2400" b="1">
                <a:solidFill>
                  <a:srgbClr val="FF0066"/>
                </a:solidFill>
                <a:latin typeface="Arial" panose="020B0604020202020204" pitchFamily="34" charset="0"/>
              </a:rPr>
              <a:t>The trick is to calculate W when we only have X !</a:t>
            </a:r>
            <a:endParaRPr lang="fr-FR" altLang="fr-FR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Rectangle 8">
            <a:extLst>
              <a:ext uri="{FF2B5EF4-FFF2-40B4-BE49-F238E27FC236}">
                <a16:creationId xmlns:a16="http://schemas.microsoft.com/office/drawing/2014/main" id="{F98339BD-19D8-4240-74D8-CA2F6D4B1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Procedure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>
            <a:extLst>
              <a:ext uri="{FF2B5EF4-FFF2-40B4-BE49-F238E27FC236}">
                <a16:creationId xmlns:a16="http://schemas.microsoft.com/office/drawing/2014/main" id="{BF011224-A301-0CB9-B872-FA8B117A2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1989138"/>
            <a:ext cx="84963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400" b="1">
                <a:latin typeface="Arial" panose="020B0604020202020204" pitchFamily="34" charset="0"/>
              </a:rPr>
              <a:t>Many algorithms available :</a:t>
            </a: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2400" b="1">
                <a:latin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</a:rPr>
              <a:t>FastICA : 			numerical gradient search </a:t>
            </a:r>
            <a:br>
              <a:rPr lang="en-GB" altLang="fr-FR" sz="2400" b="1">
                <a:latin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</a:rPr>
              <a:t>Projection Pursuit :	interestingly structured vectors</a:t>
            </a:r>
            <a:br>
              <a:rPr lang="en-GB" altLang="fr-FR" sz="2400" b="1">
                <a:latin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</a:rPr>
              <a:t>Complexity Pursuit :	minimise common information</a:t>
            </a: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2400" b="1">
                <a:latin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</a:rPr>
              <a:t>JADE : 			based on “</a:t>
            </a:r>
            <a:r>
              <a:rPr lang="en-GB" altLang="fr-FR" sz="2400" b="1" i="1">
                <a:latin typeface="Arial" panose="020B0604020202020204" pitchFamily="34" charset="0"/>
              </a:rPr>
              <a:t>cumulants</a:t>
            </a:r>
            <a:r>
              <a:rPr lang="en-GB" altLang="fr-FR" sz="2400" b="1">
                <a:latin typeface="Arial" panose="020B0604020202020204" pitchFamily="34" charset="0"/>
              </a:rPr>
              <a:t>”</a:t>
            </a: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2400" b="1">
                <a:latin typeface="Arial" panose="020B0604020202020204" pitchFamily="34" charset="0"/>
              </a:rPr>
            </a:br>
            <a:r>
              <a:rPr lang="en-GB" altLang="fr-FR" sz="2400" b="1">
                <a:latin typeface="Arial" panose="020B0604020202020204" pitchFamily="34" charset="0"/>
              </a:rPr>
              <a:t>….</a:t>
            </a:r>
            <a:br>
              <a:rPr lang="en-GB" altLang="fr-FR" sz="2400" b="1">
                <a:latin typeface="Arial" panose="020B0604020202020204" pitchFamily="34" charset="0"/>
              </a:rPr>
            </a:br>
            <a:endParaRPr lang="fr-FR" altLang="fr-FR" sz="2400" b="1">
              <a:latin typeface="Arial" panose="020B0604020202020204" pitchFamily="34" charset="0"/>
            </a:endParaRPr>
          </a:p>
        </p:txBody>
      </p:sp>
      <p:sp>
        <p:nvSpPr>
          <p:cNvPr id="60419" name="Rectangle 4">
            <a:extLst>
              <a:ext uri="{FF2B5EF4-FFF2-40B4-BE49-F238E27FC236}">
                <a16:creationId xmlns:a16="http://schemas.microsoft.com/office/drawing/2014/main" id="{868C5226-5485-3894-FAD5-9CB88DEA8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Calculating the demixing matrix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F89F05D-38F3-F065-3605-69F175BF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557338"/>
            <a:ext cx="8964613" cy="431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altLang="fr-FR" sz="24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/>
              <a:t>JADE </a:t>
            </a:r>
            <a:r>
              <a:rPr lang="fr-FR" altLang="fr-FR" sz="2000" dirty="0" err="1"/>
              <a:t>was</a:t>
            </a:r>
            <a:r>
              <a:rPr lang="fr-FR" altLang="fr-FR" sz="2000" dirty="0"/>
              <a:t> </a:t>
            </a:r>
            <a:r>
              <a:rPr lang="fr-FR" altLang="fr-FR" sz="2000" dirty="0" err="1"/>
              <a:t>developed</a:t>
            </a:r>
            <a:r>
              <a:rPr lang="fr-FR" altLang="fr-FR" sz="2000" dirty="0"/>
              <a:t> by Cardoso </a:t>
            </a:r>
            <a:r>
              <a:rPr lang="fr-FR" altLang="fr-FR" sz="2000" i="1" dirty="0"/>
              <a:t>et al.</a:t>
            </a:r>
            <a:r>
              <a:rPr lang="fr-FR" altLang="fr-FR" sz="2000" dirty="0"/>
              <a:t> in 1993 [1].</a:t>
            </a:r>
          </a:p>
          <a:p>
            <a:pPr eaLnBrk="1" hangingPunct="1">
              <a:buFontTx/>
              <a:buNone/>
            </a:pPr>
            <a:endParaRPr lang="fr-FR" altLang="fr-F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fr-FR" sz="2000" dirty="0"/>
              <a:t>A </a:t>
            </a:r>
            <a:r>
              <a:rPr lang="en-GB" altLang="fr-FR" sz="2000" i="1" dirty="0"/>
              <a:t>blind source separation </a:t>
            </a:r>
            <a:r>
              <a:rPr lang="en-GB" altLang="fr-FR" sz="2000" dirty="0"/>
              <a:t>method to extract independent non-Gaussian sources from signal mixtures with Gaussian noise</a:t>
            </a:r>
            <a:br>
              <a:rPr lang="en-GB" altLang="fr-FR" sz="2000" dirty="0"/>
            </a:br>
            <a:endParaRPr lang="en-GB" altLang="fr-FR" sz="20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fr-FR" sz="2000" dirty="0"/>
              <a:t>Based on the construction of a fourth-order </a:t>
            </a:r>
            <a:r>
              <a:rPr lang="en-GB" altLang="fr-FR" sz="2000" i="1" dirty="0"/>
              <a:t>cumulant</a:t>
            </a:r>
            <a:r>
              <a:rPr lang="en-GB" altLang="fr-FR" sz="2000" dirty="0"/>
              <a:t> array from the data</a:t>
            </a:r>
            <a:endParaRPr lang="fr-FR" altLang="fr-FR" sz="2000" dirty="0"/>
          </a:p>
          <a:p>
            <a:pPr eaLnBrk="1" hangingPunct="1">
              <a:buFontTx/>
              <a:buNone/>
            </a:pPr>
            <a:endParaRPr lang="fr-FR" altLang="fr-FR" sz="2000" i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000" dirty="0"/>
              <a:t>It </a:t>
            </a:r>
            <a:r>
              <a:rPr lang="fr-FR" altLang="fr-FR" sz="2000" dirty="0" err="1"/>
              <a:t>is</a:t>
            </a:r>
            <a:r>
              <a:rPr lang="fr-FR" altLang="fr-FR" sz="2000" dirty="0"/>
              <a:t> </a:t>
            </a:r>
            <a:r>
              <a:rPr lang="fr-FR" altLang="fr-FR" sz="2000" dirty="0" err="1"/>
              <a:t>freely</a:t>
            </a:r>
            <a:r>
              <a:rPr lang="fr-FR" altLang="fr-FR" sz="2000" dirty="0"/>
              <a:t> </a:t>
            </a:r>
            <a:r>
              <a:rPr lang="fr-FR" altLang="fr-FR" sz="2000" dirty="0" err="1"/>
              <a:t>downloadable</a:t>
            </a:r>
            <a:r>
              <a:rPr lang="fr-FR" altLang="fr-FR" sz="2000" dirty="0"/>
              <a:t> </a:t>
            </a:r>
            <a:r>
              <a:rPr lang="fr-FR" altLang="fr-FR" sz="2000" dirty="0" err="1"/>
              <a:t>from</a:t>
            </a:r>
            <a:br>
              <a:rPr lang="fr-FR" altLang="fr-FR" sz="2000" dirty="0"/>
            </a:br>
            <a:br>
              <a:rPr lang="fr-FR" altLang="fr-FR" sz="2000" dirty="0"/>
            </a:br>
            <a:r>
              <a:rPr lang="fr-FR" altLang="fr-FR" sz="2000" dirty="0"/>
              <a:t>	</a:t>
            </a:r>
            <a:r>
              <a:rPr lang="fr-FR" altLang="fr-FR" sz="2000" dirty="0">
                <a:hlinkClick r:id="rId3"/>
              </a:rPr>
              <a:t>http://www2.iap.fr/users/cardoso/compsep_classic.html</a:t>
            </a:r>
            <a:endParaRPr lang="fr-FR" altLang="fr-FR" sz="2000" dirty="0"/>
          </a:p>
          <a:p>
            <a:pPr eaLnBrk="1" hangingPunct="1">
              <a:buFontTx/>
              <a:buNone/>
            </a:pPr>
            <a:r>
              <a:rPr lang="fr-FR" altLang="fr-FR" sz="2000" dirty="0"/>
              <a:t>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0F1AA56-AD60-C9BD-B152-6AF60240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3" y="455613"/>
            <a:ext cx="91201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chemeClr val="hlink"/>
                </a:solidFill>
                <a:latin typeface="Times" panose="02020603050405020304" pitchFamily="18" charset="0"/>
              </a:rPr>
              <a:t>JADE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>
                <a:solidFill>
                  <a:schemeClr val="hlink"/>
                </a:solidFill>
                <a:latin typeface="Times" panose="02020603050405020304" pitchFamily="18" charset="0"/>
              </a:rPr>
              <a:t>(Joint Approximate Diagonalization of Eigenmatrices)</a:t>
            </a:r>
          </a:p>
        </p:txBody>
      </p:sp>
      <p:sp>
        <p:nvSpPr>
          <p:cNvPr id="62468" name="ZoneTexte 2">
            <a:extLst>
              <a:ext uri="{FF2B5EF4-FFF2-40B4-BE49-F238E27FC236}">
                <a16:creationId xmlns:a16="http://schemas.microsoft.com/office/drawing/2014/main" id="{EAA702D1-7165-ED08-0F22-46F2719D3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8" y="6594475"/>
            <a:ext cx="90836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200">
                <a:latin typeface="Arial" panose="020B0604020202020204" pitchFamily="34" charset="0"/>
              </a:rPr>
              <a:t>[1] Cardoso and Souloumiac, </a:t>
            </a:r>
            <a:r>
              <a:rPr lang="en-GB" altLang="fr-FR" sz="1200" i="1">
                <a:latin typeface="Arial" panose="020B0604020202020204" pitchFamily="34" charset="0"/>
              </a:rPr>
              <a:t>IEE proceedings-F </a:t>
            </a:r>
            <a:r>
              <a:rPr lang="en-GB" altLang="fr-FR" sz="1200">
                <a:latin typeface="Arial" panose="020B0604020202020204" pitchFamily="34" charset="0"/>
              </a:rPr>
              <a:t>140 (6) (1993), 362-370</a:t>
            </a:r>
            <a:endParaRPr lang="fr-FR" altLang="fr-FR" sz="1200">
              <a:latin typeface="Arial" panose="020B0604020202020204" pitchFamily="34" charset="0"/>
            </a:endParaRPr>
          </a:p>
        </p:txBody>
      </p:sp>
      <p:cxnSp>
        <p:nvCxnSpPr>
          <p:cNvPr id="62469" name="Connecteur droit 4">
            <a:extLst>
              <a:ext uri="{FF2B5EF4-FFF2-40B4-BE49-F238E27FC236}">
                <a16:creationId xmlns:a16="http://schemas.microsoft.com/office/drawing/2014/main" id="{1681E5FA-5A4C-FCFD-8B34-A8E48A12CB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-7938" y="6594475"/>
            <a:ext cx="9144001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90D99EE4-26A5-E6C1-9BC9-72DC8B5EA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88201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800">
                <a:latin typeface="Times New Roman" panose="02020603050405020304" pitchFamily="18" charset="0"/>
              </a:rPr>
              <a:t>For a set of values :</a:t>
            </a:r>
            <a:r>
              <a:rPr lang="en-GB" altLang="fr-FR" sz="2400">
                <a:latin typeface="Times New Roman" panose="02020603050405020304" pitchFamily="18" charset="0"/>
              </a:rPr>
              <a:t> </a:t>
            </a:r>
            <a:r>
              <a:rPr lang="en-GB" altLang="fr-FR" sz="3600">
                <a:latin typeface="Times New Roman" panose="02020603050405020304" pitchFamily="18" charset="0"/>
              </a:rPr>
              <a:t>x </a:t>
            </a:r>
            <a:br>
              <a:rPr lang="en-GB" altLang="fr-FR" sz="3600">
                <a:latin typeface="Times New Roman" panose="02020603050405020304" pitchFamily="18" charset="0"/>
              </a:rPr>
            </a:b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400">
                <a:latin typeface="Times New Roman" panose="02020603050405020304" pitchFamily="18" charset="0"/>
              </a:rPr>
              <a:t> </a:t>
            </a:r>
            <a:br>
              <a:rPr lang="en-GB" altLang="fr-FR" sz="2400">
                <a:latin typeface="Times New Roman" panose="02020603050405020304" pitchFamily="18" charset="0"/>
              </a:rPr>
            </a:br>
            <a:r>
              <a:rPr lang="en-GB" altLang="fr-FR" sz="2800">
                <a:latin typeface="Times New Roman" panose="02020603050405020304" pitchFamily="18" charset="0"/>
              </a:rPr>
              <a:t>2° order auto-cumulant</a:t>
            </a:r>
            <a:r>
              <a:rPr lang="en-GB" altLang="fr-FR" sz="2400">
                <a:latin typeface="Times New Roman" panose="02020603050405020304" pitchFamily="18" charset="0"/>
              </a:rPr>
              <a:t> :</a:t>
            </a:r>
            <a:br>
              <a:rPr lang="en-GB" altLang="fr-FR" sz="2400">
                <a:latin typeface="Times New Roman" panose="02020603050405020304" pitchFamily="18" charset="0"/>
              </a:rPr>
            </a:br>
            <a:r>
              <a:rPr lang="en-GB" altLang="fr-FR" sz="2400">
                <a:latin typeface="Times New Roman" panose="02020603050405020304" pitchFamily="18" charset="0"/>
              </a:rPr>
              <a:t>	</a:t>
            </a:r>
            <a:r>
              <a:rPr lang="en-GB" altLang="fr-FR" sz="2400">
                <a:latin typeface="Symbol" panose="05050102010706020507" pitchFamily="18" charset="2"/>
              </a:rPr>
              <a:t>s</a:t>
            </a:r>
            <a:r>
              <a:rPr lang="en-GB" altLang="fr-FR" sz="2400" baseline="30000">
                <a:latin typeface="Symbol" panose="05050102010706020507" pitchFamily="18" charset="2"/>
              </a:rPr>
              <a:t>2</a:t>
            </a:r>
            <a:r>
              <a:rPr lang="en-GB" altLang="fr-FR" sz="2400">
                <a:latin typeface="Symbol" panose="05050102010706020507" pitchFamily="18" charset="2"/>
              </a:rPr>
              <a:t>(</a:t>
            </a:r>
            <a:r>
              <a:rPr lang="en-GB" altLang="fr-FR" sz="2400">
                <a:latin typeface="Times New Roman" panose="02020603050405020304" pitchFamily="18" charset="0"/>
              </a:rPr>
              <a:t>x) = </a:t>
            </a:r>
            <a:r>
              <a:rPr lang="en-GB" altLang="fr-FR" sz="2800"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{x, x} = E{x</a:t>
            </a:r>
            <a:r>
              <a:rPr lang="en-GB" altLang="fr-FR" sz="2800" baseline="30000"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}</a:t>
            </a:r>
            <a:br>
              <a:rPr lang="en-GB" altLang="fr-FR" sz="2800">
                <a:latin typeface="Times New Roman" panose="02020603050405020304" pitchFamily="18" charset="0"/>
              </a:rPr>
            </a:br>
            <a:br>
              <a:rPr lang="en-GB" altLang="fr-FR" sz="2800">
                <a:latin typeface="Times New Roman" panose="02020603050405020304" pitchFamily="18" charset="0"/>
              </a:rPr>
            </a:br>
            <a:r>
              <a:rPr lang="en-GB" altLang="fr-FR" sz="2800">
                <a:latin typeface="Times New Roman" panose="02020603050405020304" pitchFamily="18" charset="0"/>
              </a:rPr>
              <a:t>4° order auto-cumulant</a:t>
            </a:r>
            <a:br>
              <a:rPr lang="en-GB" altLang="fr-FR" sz="2800">
                <a:latin typeface="Times New Roman" panose="02020603050405020304" pitchFamily="18" charset="0"/>
              </a:rPr>
            </a:br>
            <a:r>
              <a:rPr lang="en-GB" altLang="fr-FR" sz="2800">
                <a:latin typeface="Times New Roman" panose="02020603050405020304" pitchFamily="18" charset="0"/>
              </a:rPr>
              <a:t>	</a:t>
            </a:r>
            <a:r>
              <a:rPr lang="en-GB" altLang="fr-FR" sz="2800">
                <a:latin typeface="Symbol" panose="05050102010706020507" pitchFamily="18" charset="2"/>
              </a:rPr>
              <a:t>k</a:t>
            </a:r>
            <a:r>
              <a:rPr lang="en-GB" altLang="fr-FR" sz="2800" baseline="-25000">
                <a:latin typeface="Times New Roman" panose="02020603050405020304" pitchFamily="18" charset="0"/>
              </a:rPr>
              <a:t>x</a:t>
            </a:r>
            <a:r>
              <a:rPr lang="en-GB" altLang="fr-FR" sz="2400">
                <a:latin typeface="Symbol" panose="05050102010706020507" pitchFamily="18" charset="2"/>
              </a:rPr>
              <a:t>(</a:t>
            </a:r>
            <a:r>
              <a:rPr lang="en-GB" altLang="fr-FR" sz="2400">
                <a:latin typeface="Times New Roman" panose="02020603050405020304" pitchFamily="18" charset="0"/>
              </a:rPr>
              <a:t>x)</a:t>
            </a:r>
            <a:r>
              <a:rPr lang="en-GB" altLang="fr-FR" sz="2800">
                <a:latin typeface="Times New Roman" panose="02020603050405020304" pitchFamily="18" charset="0"/>
              </a:rPr>
              <a:t> = Cum</a:t>
            </a:r>
            <a:r>
              <a:rPr lang="en-GB" altLang="fr-FR" sz="2800" baseline="-25000"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latin typeface="Times New Roman" panose="02020603050405020304" pitchFamily="18" charset="0"/>
              </a:rPr>
              <a:t>{x, x, x, x} = E{x</a:t>
            </a:r>
            <a:r>
              <a:rPr lang="en-GB" altLang="fr-FR" sz="2800" baseline="30000"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latin typeface="Times New Roman" panose="02020603050405020304" pitchFamily="18" charset="0"/>
              </a:rPr>
              <a:t>} − 3.E</a:t>
            </a:r>
            <a:r>
              <a:rPr lang="en-GB" altLang="fr-FR" sz="2800" baseline="30000"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{x</a:t>
            </a:r>
            <a:r>
              <a:rPr lang="en-GB" altLang="fr-FR" sz="2800" baseline="30000"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}</a:t>
            </a:r>
            <a:endParaRPr lang="fr-FR" altLang="fr-FR" sz="2800">
              <a:latin typeface="Times New Roman" panose="02020603050405020304" pitchFamily="18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DC936A2-6618-2ACB-4A81-726DAB98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Cumulants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E67F422C-00E3-65BE-B5E0-F7193C6B5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052513"/>
            <a:ext cx="82089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Arial" panose="020B0604020202020204" pitchFamily="34" charset="0"/>
              </a:rPr>
              <a:t>Cumulants can be expressed in tensor form.</a:t>
            </a:r>
            <a:br>
              <a:rPr lang="en-GB" altLang="fr-FR" sz="2000">
                <a:latin typeface="Arial" panose="020B0604020202020204" pitchFamily="34" charset="0"/>
              </a:rPr>
            </a:br>
            <a:r>
              <a:rPr lang="en-GB" altLang="fr-FR" sz="2000">
                <a:latin typeface="Arial" panose="020B0604020202020204" pitchFamily="34" charset="0"/>
              </a:rPr>
              <a:t>A tensor can be seen as a generalization of the notion of matrices.</a:t>
            </a:r>
            <a:br>
              <a:rPr lang="en-GB" altLang="fr-FR" sz="2000">
                <a:latin typeface="Arial" panose="020B0604020202020204" pitchFamily="34" charset="0"/>
              </a:rPr>
            </a:br>
            <a:br>
              <a:rPr lang="en-GB" altLang="fr-FR" sz="2000">
                <a:latin typeface="Arial" panose="020B0604020202020204" pitchFamily="34" charset="0"/>
              </a:rPr>
            </a:br>
            <a:r>
              <a:rPr lang="en-GB" altLang="fr-FR" sz="2000">
                <a:latin typeface="Arial" panose="020B0604020202020204" pitchFamily="34" charset="0"/>
              </a:rPr>
              <a:t>Cumulant tensors are a generalization of covariance matrices.</a:t>
            </a:r>
            <a:br>
              <a:rPr lang="en-GB" altLang="fr-FR" sz="2000">
                <a:latin typeface="Arial" panose="020B0604020202020204" pitchFamily="34" charset="0"/>
              </a:rPr>
            </a:br>
            <a:endParaRPr lang="en-GB" altLang="fr-F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fr-FR" sz="2000">
                <a:latin typeface="Arial" panose="020B0604020202020204" pitchFamily="34" charset="0"/>
              </a:rPr>
            </a:br>
            <a:r>
              <a:rPr lang="en-GB" altLang="fr-FR" sz="2000">
                <a:latin typeface="Arial" panose="020B0604020202020204" pitchFamily="34" charset="0"/>
              </a:rPr>
              <a:t>The main diagonal of cumulants tensors are </a:t>
            </a:r>
            <a:r>
              <a:rPr lang="en-GB" altLang="fr-FR" sz="2000" i="1">
                <a:latin typeface="Arial" panose="020B0604020202020204" pitchFamily="34" charset="0"/>
              </a:rPr>
              <a:t>auto-cumulants</a:t>
            </a:r>
            <a:br>
              <a:rPr lang="en-GB" altLang="fr-FR" sz="2000" i="1">
                <a:latin typeface="Arial" panose="020B0604020202020204" pitchFamily="34" charset="0"/>
              </a:rPr>
            </a:br>
            <a:r>
              <a:rPr lang="en-GB" altLang="fr-FR" sz="2000">
                <a:latin typeface="Arial" panose="020B0604020202020204" pitchFamily="34" charset="0"/>
              </a:rPr>
              <a:t> and non-diagonal elements are </a:t>
            </a:r>
            <a:r>
              <a:rPr lang="en-GB" altLang="fr-FR" sz="2000" i="1">
                <a:latin typeface="Arial" panose="020B0604020202020204" pitchFamily="34" charset="0"/>
              </a:rPr>
              <a:t>cross-cumulants</a:t>
            </a:r>
            <a:r>
              <a:rPr lang="en-GB" altLang="fr-FR" sz="2000">
                <a:latin typeface="Arial" panose="020B0604020202020204" pitchFamily="34" charset="0"/>
              </a:rPr>
              <a:t>.</a:t>
            </a:r>
            <a:br>
              <a:rPr lang="en-GB" altLang="fr-FR" sz="2000">
                <a:latin typeface="Arial" panose="020B0604020202020204" pitchFamily="34" charset="0"/>
              </a:rPr>
            </a:br>
            <a:br>
              <a:rPr lang="en-GB" altLang="fr-FR" sz="2000">
                <a:latin typeface="Arial" panose="020B0604020202020204" pitchFamily="34" charset="0"/>
              </a:rPr>
            </a:br>
            <a:br>
              <a:rPr lang="en-GB" altLang="fr-FR" sz="2000">
                <a:latin typeface="Arial" panose="020B0604020202020204" pitchFamily="34" charset="0"/>
              </a:rPr>
            </a:br>
            <a:r>
              <a:rPr lang="en-GB" altLang="fr-FR" sz="2000">
                <a:latin typeface="Arial" panose="020B0604020202020204" pitchFamily="34" charset="0"/>
              </a:rPr>
              <a:t>Statistically mutually independent vectors (components) give :</a:t>
            </a:r>
            <a:br>
              <a:rPr lang="en-GB" altLang="fr-FR" sz="2000">
                <a:latin typeface="Arial" panose="020B0604020202020204" pitchFamily="34" charset="0"/>
              </a:rPr>
            </a:br>
            <a:r>
              <a:rPr lang="en-GB" altLang="fr-FR" sz="2000">
                <a:latin typeface="Arial" panose="020B0604020202020204" pitchFamily="34" charset="0"/>
              </a:rPr>
              <a:t>	- </a:t>
            </a:r>
            <a:r>
              <a:rPr lang="en-GB" altLang="fr-FR" sz="2000" i="1">
                <a:latin typeface="Arial" panose="020B0604020202020204" pitchFamily="34" charset="0"/>
              </a:rPr>
              <a:t>null</a:t>
            </a:r>
            <a:r>
              <a:rPr lang="en-GB" altLang="fr-FR" sz="2000">
                <a:latin typeface="Arial" panose="020B0604020202020204" pitchFamily="34" charset="0"/>
              </a:rPr>
              <a:t> cross-cumulants </a:t>
            </a:r>
            <a:br>
              <a:rPr lang="en-GB" altLang="fr-FR" sz="2000">
                <a:latin typeface="Arial" panose="020B0604020202020204" pitchFamily="34" charset="0"/>
              </a:rPr>
            </a:br>
            <a:r>
              <a:rPr lang="en-GB" altLang="fr-FR" sz="2000">
                <a:latin typeface="Arial" panose="020B0604020202020204" pitchFamily="34" charset="0"/>
              </a:rPr>
              <a:t>	- </a:t>
            </a:r>
            <a:r>
              <a:rPr lang="en-GB" altLang="fr-FR" sz="2000" i="1">
                <a:latin typeface="Arial" panose="020B0604020202020204" pitchFamily="34" charset="0"/>
              </a:rPr>
              <a:t>maximum</a:t>
            </a:r>
            <a:r>
              <a:rPr lang="en-GB" altLang="fr-FR" sz="2000">
                <a:latin typeface="Arial" panose="020B0604020202020204" pitchFamily="34" charset="0"/>
              </a:rPr>
              <a:t> auto-cumulants</a:t>
            </a: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CB5E09E7-CF2B-3E6A-7C66-961CC044F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Cumulants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9498C6A3-77EB-C6E9-5C66-0E7D31863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052513"/>
            <a:ext cx="84264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>
                <a:solidFill>
                  <a:srgbClr val="0070C0"/>
                </a:solidFill>
                <a:latin typeface="Arial" panose="020B0604020202020204" pitchFamily="34" charset="0"/>
              </a:rPr>
              <a:t>In PCA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Arial" panose="020B0604020202020204" pitchFamily="34" charset="0"/>
              </a:rPr>
              <a:t>The Eigenvalue decomposition of a </a:t>
            </a:r>
            <a:r>
              <a:rPr lang="en-GB" altLang="fr-FR" sz="2000">
                <a:solidFill>
                  <a:srgbClr val="0070C0"/>
                </a:solidFill>
                <a:latin typeface="Arial" panose="020B0604020202020204" pitchFamily="34" charset="0"/>
              </a:rPr>
              <a:t>covariance matrix </a:t>
            </a:r>
            <a:r>
              <a:rPr lang="en-GB" altLang="fr-FR" sz="2000">
                <a:latin typeface="Arial" panose="020B0604020202020204" pitchFamily="34" charset="0"/>
              </a:rPr>
              <a:t>results in its diagonalization, i.e. the cancellation of its non-diagonal terms.</a:t>
            </a:r>
            <a:br>
              <a:rPr lang="en-GB" altLang="fr-FR" sz="2000">
                <a:latin typeface="Arial" panose="020B0604020202020204" pitchFamily="34" charset="0"/>
              </a:rPr>
            </a:br>
            <a:endParaRPr lang="en-GB" altLang="fr-F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fr-F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fr-FR" sz="2000">
                <a:latin typeface="Arial" panose="020B0604020202020204" pitchFamily="34" charset="0"/>
              </a:rPr>
            </a:br>
            <a:r>
              <a:rPr lang="en-GB" altLang="fr-FR">
                <a:solidFill>
                  <a:srgbClr val="FF0000"/>
                </a:solidFill>
                <a:latin typeface="Arial" panose="020B0604020202020204" pitchFamily="34" charset="0"/>
              </a:rPr>
              <a:t>In JADE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Arial" panose="020B0604020202020204" pitchFamily="34" charset="0"/>
              </a:rPr>
              <a:t>A generalization of this methodology was proposed by Cardoso and Souloumiac to diagonalise </a:t>
            </a:r>
            <a:r>
              <a:rPr lang="en-GB" altLang="fr-FR" sz="2000">
                <a:solidFill>
                  <a:srgbClr val="FF0000"/>
                </a:solidFill>
                <a:latin typeface="Arial" panose="020B0604020202020204" pitchFamily="34" charset="0"/>
              </a:rPr>
              <a:t>fourth-order cumulants tensors</a:t>
            </a:r>
            <a:r>
              <a:rPr lang="en-GB" altLang="fr-FR" sz="2000">
                <a:latin typeface="Arial" panose="020B0604020202020204" pitchFamily="34" charset="0"/>
              </a:rPr>
              <a:t>.</a:t>
            </a:r>
            <a:endParaRPr lang="fr-FR" altLang="fr-FR" sz="2000">
              <a:latin typeface="Arial" panose="020B0604020202020204" pitchFamily="34" charset="0"/>
            </a:endParaRPr>
          </a:p>
        </p:txBody>
      </p:sp>
      <p:sp>
        <p:nvSpPr>
          <p:cNvPr id="68611" name="Rectangle 4">
            <a:extLst>
              <a:ext uri="{FF2B5EF4-FFF2-40B4-BE49-F238E27FC236}">
                <a16:creationId xmlns:a16="http://schemas.microsoft.com/office/drawing/2014/main" id="{211B650E-FDF9-ED6F-32F0-C74634ADF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Cumulants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E3FB9AD-4D3B-A9FE-E76B-C3C7B66E5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88201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Times New Roman" panose="02020603050405020304" pitchFamily="18" charset="0"/>
              </a:rPr>
              <a:t>In the simple case of 3 observed signal vectors :</a:t>
            </a:r>
            <a:r>
              <a:rPr lang="en-GB" altLang="fr-FR" sz="1800"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GB" altLang="fr-FR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GB" altLang="fr-FR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GB" altLang="fr-FR" sz="2800">
                <a:latin typeface="Times New Roman" panose="02020603050405020304" pitchFamily="18" charset="0"/>
              </a:rPr>
              <a:t> </a:t>
            </a:r>
            <a:br>
              <a:rPr lang="en-GB" altLang="fr-FR" sz="2800">
                <a:latin typeface="Times New Roman" panose="02020603050405020304" pitchFamily="18" charset="0"/>
              </a:rPr>
            </a:br>
            <a:r>
              <a:rPr lang="en-GB" altLang="fr-FR" sz="2000">
                <a:latin typeface="Times New Roman" panose="02020603050405020304" pitchFamily="18" charset="0"/>
              </a:rPr>
              <a:t>and 2 pure source signals :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000">
                <a:latin typeface="Times New Roman" panose="02020603050405020304" pitchFamily="18" charset="0"/>
              </a:rPr>
              <a:t>where :</a:t>
            </a: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000">
                <a:latin typeface="Times New Roman" panose="02020603050405020304" pitchFamily="18" charset="0"/>
              </a:rPr>
              <a:t>	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 </a:t>
            </a:r>
            <a:r>
              <a:rPr lang="en-GB" altLang="fr-FR" sz="2000">
                <a:latin typeface="Times New Roman" panose="02020603050405020304" pitchFamily="18" charset="0"/>
              </a:rPr>
              <a:t>= a</a:t>
            </a:r>
            <a:r>
              <a:rPr lang="en-GB" altLang="fr-FR" sz="2000" baseline="-25000">
                <a:latin typeface="Times New Roman" panose="02020603050405020304" pitchFamily="18" charset="0"/>
              </a:rPr>
              <a:t>11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000">
                <a:latin typeface="Times New Roman" panose="02020603050405020304" pitchFamily="18" charset="0"/>
              </a:rPr>
              <a:t> + a</a:t>
            </a:r>
            <a:r>
              <a:rPr lang="en-GB" altLang="fr-FR" sz="2000" baseline="-25000">
                <a:latin typeface="Times New Roman" panose="02020603050405020304" pitchFamily="18" charset="0"/>
              </a:rPr>
              <a:t>12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000">
                <a:latin typeface="Times New Roman" panose="02020603050405020304" pitchFamily="18" charset="0"/>
              </a:rPr>
              <a:t> </a:t>
            </a: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000">
                <a:latin typeface="Times New Roman" panose="02020603050405020304" pitchFamily="18" charset="0"/>
              </a:rPr>
              <a:t>	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2 </a:t>
            </a:r>
            <a:r>
              <a:rPr lang="en-GB" altLang="fr-FR" sz="2000">
                <a:latin typeface="Times New Roman" panose="02020603050405020304" pitchFamily="18" charset="0"/>
              </a:rPr>
              <a:t>= a</a:t>
            </a:r>
            <a:r>
              <a:rPr lang="en-GB" altLang="fr-FR" sz="2000" baseline="-25000">
                <a:latin typeface="Times New Roman" panose="02020603050405020304" pitchFamily="18" charset="0"/>
              </a:rPr>
              <a:t>21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000">
                <a:latin typeface="Times New Roman" panose="02020603050405020304" pitchFamily="18" charset="0"/>
              </a:rPr>
              <a:t> + a</a:t>
            </a:r>
            <a:r>
              <a:rPr lang="en-GB" altLang="fr-FR" sz="2000" baseline="-25000">
                <a:latin typeface="Times New Roman" panose="02020603050405020304" pitchFamily="18" charset="0"/>
              </a:rPr>
              <a:t>22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000">
                <a:latin typeface="Times New Roman" panose="02020603050405020304" pitchFamily="18" charset="0"/>
              </a:rPr>
              <a:t> </a:t>
            </a: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000">
                <a:latin typeface="Times New Roman" panose="02020603050405020304" pitchFamily="18" charset="0"/>
              </a:rPr>
              <a:t>	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3 </a:t>
            </a:r>
            <a:r>
              <a:rPr lang="en-GB" altLang="fr-FR" sz="2000">
                <a:latin typeface="Times New Roman" panose="02020603050405020304" pitchFamily="18" charset="0"/>
              </a:rPr>
              <a:t>= a</a:t>
            </a:r>
            <a:r>
              <a:rPr lang="en-GB" altLang="fr-FR" sz="2000" baseline="-25000">
                <a:latin typeface="Times New Roman" panose="02020603050405020304" pitchFamily="18" charset="0"/>
              </a:rPr>
              <a:t>31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000">
                <a:latin typeface="Times New Roman" panose="02020603050405020304" pitchFamily="18" charset="0"/>
              </a:rPr>
              <a:t> + a</a:t>
            </a:r>
            <a:r>
              <a:rPr lang="en-GB" altLang="fr-FR" sz="2000" baseline="-25000">
                <a:latin typeface="Times New Roman" panose="02020603050405020304" pitchFamily="18" charset="0"/>
              </a:rPr>
              <a:t>32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000">
                <a:latin typeface="Times New Roman" panose="02020603050405020304" pitchFamily="18" charset="0"/>
              </a:rPr>
              <a:t> </a:t>
            </a:r>
            <a:b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 baseline="-25000">
                <a:latin typeface="Times New Roman" panose="02020603050405020304" pitchFamily="18" charset="0"/>
              </a:rPr>
              <a:t> </a:t>
            </a:r>
            <a:r>
              <a:rPr lang="en-GB" altLang="fr-FR" sz="2800">
                <a:latin typeface="Symbol" panose="05050102010706020507" pitchFamily="18" charset="2"/>
              </a:rPr>
              <a:t>k</a:t>
            </a:r>
            <a:r>
              <a:rPr lang="en-GB" altLang="fr-FR" sz="2400">
                <a:latin typeface="Symbol" panose="05050102010706020507" pitchFamily="18" charset="2"/>
              </a:rPr>
              <a:t>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400">
                <a:latin typeface="Times New Roman" panose="02020603050405020304" pitchFamily="18" charset="0"/>
              </a:rPr>
              <a:t>)</a:t>
            </a:r>
            <a:r>
              <a:rPr lang="en-GB" altLang="fr-FR" sz="2800">
                <a:latin typeface="Times New Roman" panose="02020603050405020304" pitchFamily="18" charset="0"/>
              </a:rPr>
              <a:t> = Cum</a:t>
            </a:r>
            <a:r>
              <a:rPr lang="en-GB" altLang="fr-FR" sz="2800" baseline="-25000"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latin typeface="Times New Roman" panose="02020603050405020304" pitchFamily="18" charset="0"/>
              </a:rPr>
              <a:t>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>
                <a:solidFill>
                  <a:srgbClr val="FF3300"/>
                </a:solidFill>
                <a:latin typeface="Times New Roman" panose="02020603050405020304" pitchFamily="18" charset="0"/>
              </a:rPr>
              <a:t>,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>
                <a:latin typeface="Times New Roman" panose="02020603050405020304" pitchFamily="18" charset="0"/>
              </a:rPr>
              <a:t>} =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latin typeface="Times New Roman" panose="02020603050405020304" pitchFamily="18" charset="0"/>
              </a:rPr>
              <a:t>} − 3.E</a:t>
            </a:r>
            <a:r>
              <a:rPr lang="en-GB" altLang="fr-FR" sz="2800" baseline="30000"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}</a:t>
            </a:r>
            <a:br>
              <a:rPr lang="en-GB" altLang="fr-FR" sz="2800">
                <a:latin typeface="Times New Roman" panose="02020603050405020304" pitchFamily="18" charset="0"/>
              </a:rPr>
            </a:br>
            <a:r>
              <a:rPr lang="en-GB" altLang="fr-FR" sz="2800">
                <a:latin typeface="Times New Roman" panose="02020603050405020304" pitchFamily="18" charset="0"/>
              </a:rPr>
              <a:t> </a:t>
            </a: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800" baseline="-25000">
                <a:latin typeface="Times New Roman" panose="02020603050405020304" pitchFamily="18" charset="0"/>
              </a:rPr>
              <a:t> </a:t>
            </a:r>
            <a:r>
              <a:rPr lang="en-GB" altLang="fr-FR" sz="2800">
                <a:latin typeface="Symbol" panose="05050102010706020507" pitchFamily="18" charset="2"/>
              </a:rPr>
              <a:t>k</a:t>
            </a:r>
            <a:r>
              <a:rPr lang="en-GB" altLang="fr-FR" sz="2400">
                <a:latin typeface="Symbol" panose="05050102010706020507" pitchFamily="18" charset="2"/>
              </a:rPr>
              <a:t>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400">
                <a:latin typeface="Times New Roman" panose="02020603050405020304" pitchFamily="18" charset="0"/>
              </a:rPr>
              <a:t>)</a:t>
            </a:r>
            <a:r>
              <a:rPr lang="en-GB" altLang="fr-FR" sz="2800">
                <a:latin typeface="Times New Roman" panose="02020603050405020304" pitchFamily="18" charset="0"/>
              </a:rPr>
              <a:t> = </a:t>
            </a:r>
            <a:r>
              <a:rPr lang="en-GB" altLang="fr-FR" sz="2000">
                <a:latin typeface="Times New Roman" panose="02020603050405020304" pitchFamily="18" charset="0"/>
              </a:rPr>
              <a:t>a</a:t>
            </a:r>
            <a:r>
              <a:rPr lang="en-GB" altLang="fr-FR" sz="2000" baseline="-25000">
                <a:latin typeface="Times New Roman" panose="02020603050405020304" pitchFamily="18" charset="0"/>
              </a:rPr>
              <a:t>11</a:t>
            </a:r>
            <a:r>
              <a:rPr lang="en-GB" altLang="fr-FR" sz="2000" baseline="30000">
                <a:latin typeface="Times New Roman" panose="02020603050405020304" pitchFamily="18" charset="0"/>
              </a:rPr>
              <a:t>4 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latin typeface="Symbol" panose="05050102010706020507" pitchFamily="18" charset="2"/>
              </a:rPr>
              <a:t>[</a:t>
            </a:r>
            <a:r>
              <a:rPr lang="en-GB" altLang="fr-FR" sz="2800">
                <a:latin typeface="Times New Roman" panose="02020603050405020304" pitchFamily="18" charset="0"/>
              </a:rPr>
              <a:t>E{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latin typeface="Times New Roman" panose="02020603050405020304" pitchFamily="18" charset="0"/>
              </a:rPr>
              <a:t>} − 3.E</a:t>
            </a:r>
            <a:r>
              <a:rPr lang="en-GB" altLang="fr-FR" sz="2800" baseline="30000"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{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8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}</a:t>
            </a:r>
            <a:r>
              <a:rPr lang="en-GB" altLang="fr-FR" sz="2800">
                <a:latin typeface="Symbol" panose="05050102010706020507" pitchFamily="18" charset="2"/>
              </a:rPr>
              <a:t>]</a:t>
            </a:r>
            <a:r>
              <a:rPr lang="en-GB" altLang="fr-FR" sz="2800">
                <a:latin typeface="Times New Roman" panose="02020603050405020304" pitchFamily="18" charset="0"/>
              </a:rPr>
              <a:t> </a:t>
            </a:r>
            <a:br>
              <a:rPr lang="en-GB" altLang="fr-FR" sz="2800">
                <a:latin typeface="Times New Roman" panose="02020603050405020304" pitchFamily="18" charset="0"/>
              </a:rPr>
            </a:br>
            <a:r>
              <a:rPr lang="en-GB" altLang="fr-FR" sz="2800">
                <a:latin typeface="Times New Roman" panose="02020603050405020304" pitchFamily="18" charset="0"/>
              </a:rPr>
              <a:t>	</a:t>
            </a:r>
            <a:r>
              <a:rPr lang="en-GB" altLang="fr-FR" sz="2000">
                <a:latin typeface="Times New Roman" panose="02020603050405020304" pitchFamily="18" charset="0"/>
              </a:rPr>
              <a:t>+ a</a:t>
            </a:r>
            <a:r>
              <a:rPr lang="en-GB" altLang="fr-FR" sz="2000" baseline="-25000">
                <a:latin typeface="Times New Roman" panose="02020603050405020304" pitchFamily="18" charset="0"/>
              </a:rPr>
              <a:t>12</a:t>
            </a:r>
            <a:r>
              <a:rPr lang="en-GB" altLang="fr-FR" sz="2000" baseline="30000">
                <a:latin typeface="Times New Roman" panose="02020603050405020304" pitchFamily="18" charset="0"/>
              </a:rPr>
              <a:t>4 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latin typeface="Symbol" panose="05050102010706020507" pitchFamily="18" charset="2"/>
              </a:rPr>
              <a:t>[</a:t>
            </a:r>
            <a:r>
              <a:rPr lang="en-GB" altLang="fr-FR" sz="2800">
                <a:latin typeface="Times New Roman" panose="02020603050405020304" pitchFamily="18" charset="0"/>
              </a:rPr>
              <a:t>E{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latin typeface="Times New Roman" panose="02020603050405020304" pitchFamily="18" charset="0"/>
              </a:rPr>
              <a:t>} − 3.E</a:t>
            </a:r>
            <a:r>
              <a:rPr lang="en-GB" altLang="fr-FR" sz="2800" baseline="30000"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{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latin typeface="Times New Roman" panose="02020603050405020304" pitchFamily="18" charset="0"/>
              </a:rPr>
              <a:t>}</a:t>
            </a:r>
            <a:r>
              <a:rPr lang="en-GB" altLang="fr-FR" sz="2800">
                <a:latin typeface="Symbol" panose="05050102010706020507" pitchFamily="18" charset="2"/>
              </a:rPr>
              <a:t>]</a:t>
            </a:r>
            <a:br>
              <a:rPr lang="en-GB" altLang="fr-FR" sz="2800">
                <a:latin typeface="Times New Roman" panose="02020603050405020304" pitchFamily="18" charset="0"/>
              </a:rPr>
            </a:br>
            <a:r>
              <a:rPr lang="en-GB" altLang="fr-FR" sz="2800" baseline="-25000">
                <a:latin typeface="Times New Roman" panose="02020603050405020304" pitchFamily="18" charset="0"/>
              </a:rPr>
              <a:t> </a:t>
            </a:r>
            <a:br>
              <a:rPr lang="en-GB" altLang="fr-FR" sz="1600">
                <a:latin typeface="Times New Roman" panose="02020603050405020304" pitchFamily="18" charset="0"/>
              </a:rPr>
            </a:br>
            <a:r>
              <a:rPr lang="en-GB" altLang="fr-FR" sz="2800">
                <a:latin typeface="Symbol" panose="05050102010706020507" pitchFamily="18" charset="2"/>
              </a:rPr>
              <a:t>k</a:t>
            </a:r>
            <a:r>
              <a:rPr lang="en-GB" altLang="fr-FR" sz="2400">
                <a:latin typeface="Symbol" panose="05050102010706020507" pitchFamily="18" charset="2"/>
              </a:rPr>
              <a:t>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400">
                <a:latin typeface="Times New Roman" panose="02020603050405020304" pitchFamily="18" charset="0"/>
              </a:rPr>
              <a:t>)</a:t>
            </a:r>
            <a:r>
              <a:rPr lang="en-GB" altLang="fr-FR" sz="2800">
                <a:latin typeface="Times New Roman" panose="02020603050405020304" pitchFamily="18" charset="0"/>
              </a:rPr>
              <a:t> = </a:t>
            </a:r>
            <a:r>
              <a:rPr lang="en-GB" altLang="fr-FR" sz="2000">
                <a:latin typeface="Times New Roman" panose="02020603050405020304" pitchFamily="18" charset="0"/>
              </a:rPr>
              <a:t>a</a:t>
            </a:r>
            <a:r>
              <a:rPr lang="en-GB" altLang="fr-FR" sz="2000" baseline="-25000">
                <a:latin typeface="Times New Roman" panose="02020603050405020304" pitchFamily="18" charset="0"/>
              </a:rPr>
              <a:t>11</a:t>
            </a:r>
            <a:r>
              <a:rPr lang="en-GB" altLang="fr-FR" sz="2000" baseline="30000">
                <a:latin typeface="Times New Roman" panose="02020603050405020304" pitchFamily="18" charset="0"/>
              </a:rPr>
              <a:t>4 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latin typeface="Symbol" panose="05050102010706020507" pitchFamily="18" charset="2"/>
              </a:rPr>
              <a:t>k</a:t>
            </a:r>
            <a:r>
              <a:rPr lang="en-GB" altLang="fr-FR" sz="2400">
                <a:latin typeface="Symbol" panose="05050102010706020507" pitchFamily="18" charset="2"/>
              </a:rPr>
              <a:t>(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400">
                <a:latin typeface="Times New Roman" panose="02020603050405020304" pitchFamily="18" charset="0"/>
              </a:rPr>
              <a:t>)</a:t>
            </a:r>
            <a:r>
              <a:rPr lang="en-GB" altLang="fr-FR" sz="2800">
                <a:latin typeface="Times New Roman" panose="02020603050405020304" pitchFamily="18" charset="0"/>
              </a:rPr>
              <a:t> </a:t>
            </a:r>
            <a:r>
              <a:rPr lang="en-GB" altLang="fr-FR" sz="2000">
                <a:latin typeface="Times New Roman" panose="02020603050405020304" pitchFamily="18" charset="0"/>
              </a:rPr>
              <a:t>+ a</a:t>
            </a:r>
            <a:r>
              <a:rPr lang="en-GB" altLang="fr-FR" sz="2000" baseline="-25000">
                <a:latin typeface="Times New Roman" panose="02020603050405020304" pitchFamily="18" charset="0"/>
              </a:rPr>
              <a:t>12</a:t>
            </a:r>
            <a:r>
              <a:rPr lang="en-GB" altLang="fr-FR" sz="2000" baseline="30000">
                <a:latin typeface="Times New Roman" panose="02020603050405020304" pitchFamily="18" charset="0"/>
              </a:rPr>
              <a:t>4 </a:t>
            </a:r>
            <a:r>
              <a:rPr lang="en-GB" altLang="fr-FR" sz="2000">
                <a:latin typeface="Times New Roman" panose="02020603050405020304" pitchFamily="18" charset="0"/>
              </a:rPr>
              <a:t>. </a:t>
            </a:r>
            <a:r>
              <a:rPr lang="en-GB" altLang="fr-FR" sz="2800">
                <a:latin typeface="Symbol" panose="05050102010706020507" pitchFamily="18" charset="2"/>
              </a:rPr>
              <a:t>k</a:t>
            </a:r>
            <a:r>
              <a:rPr lang="en-GB" altLang="fr-FR" sz="2400">
                <a:latin typeface="Symbol" panose="05050102010706020507" pitchFamily="18" charset="2"/>
              </a:rPr>
              <a:t>(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s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400">
                <a:latin typeface="Times New Roman" panose="02020603050405020304" pitchFamily="18" charset="0"/>
              </a:rPr>
              <a:t>)</a:t>
            </a:r>
            <a:endParaRPr lang="fr-FR" altLang="fr-FR" sz="2400">
              <a:latin typeface="Times New Roman" panose="02020603050405020304" pitchFamily="18" charset="0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9AAFDA37-0526-B24D-36DC-C1201FA5F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Cumulants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67E82D3-5214-9B6F-979E-EF7B3F660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96975"/>
            <a:ext cx="88201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Times New Roman" panose="02020603050405020304" pitchFamily="18" charset="0"/>
              </a:rPr>
              <a:t>For the 3 observed signal vectors :</a:t>
            </a:r>
            <a:r>
              <a:rPr lang="en-GB" altLang="fr-FR" sz="1800"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GB" altLang="fr-FR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GB" altLang="fr-FR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GB" altLang="fr-FR" sz="2800">
                <a:latin typeface="Times New Roman" panose="02020603050405020304" pitchFamily="18" charset="0"/>
              </a:rPr>
              <a:t> </a:t>
            </a:r>
            <a:br>
              <a:rPr lang="en-GB" altLang="fr-FR" sz="2800">
                <a:latin typeface="Times New Roman" panose="02020603050405020304" pitchFamily="18" charset="0"/>
              </a:rPr>
            </a:b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000">
                <a:latin typeface="Times New Roman" panose="02020603050405020304" pitchFamily="18" charset="0"/>
              </a:rPr>
              <a:t>Create a four-way array with dimensions [3, 3, 3, 3]</a:t>
            </a:r>
            <a:br>
              <a:rPr lang="en-GB" altLang="fr-FR" sz="2000">
                <a:latin typeface="Times New Roman" panose="02020603050405020304" pitchFamily="18" charset="0"/>
              </a:rPr>
            </a:br>
            <a:br>
              <a:rPr lang="en-GB" altLang="fr-FR" sz="2000">
                <a:latin typeface="Times New Roman" panose="02020603050405020304" pitchFamily="18" charset="0"/>
              </a:rPr>
            </a:b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000">
                <a:latin typeface="Times New Roman" panose="02020603050405020304" pitchFamily="18" charset="0"/>
              </a:rPr>
              <a:t>Each of the 81 elements is the mean of products of the vectors.</a:t>
            </a:r>
            <a:br>
              <a:rPr lang="en-GB" altLang="fr-FR" sz="2000">
                <a:latin typeface="Times New Roman" panose="02020603050405020304" pitchFamily="18" charset="0"/>
              </a:rPr>
            </a:br>
            <a:br>
              <a:rPr lang="en-GB" altLang="fr-FR" sz="2000">
                <a:latin typeface="Times New Roman" panose="02020603050405020304" pitchFamily="18" charset="0"/>
              </a:rPr>
            </a:br>
            <a:r>
              <a:rPr lang="en-GB" altLang="fr-FR" sz="2000">
                <a:latin typeface="Times New Roman" panose="02020603050405020304" pitchFamily="18" charset="0"/>
              </a:rPr>
              <a:t>For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r>
              <a:rPr lang="en-GB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GB" altLang="fr-FR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400" b="1">
                <a:solidFill>
                  <a:srgbClr val="FF3300"/>
                </a:solidFill>
                <a:latin typeface="Times New Roman" panose="02020603050405020304" pitchFamily="18" charset="0"/>
              </a:rPr>
              <a:t>,</a:t>
            </a:r>
            <a:r>
              <a:rPr lang="en-GB" altLang="fr-FR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br>
              <a:rPr lang="en-GB" altLang="fr-FR" sz="2800" b="1" baseline="-25000">
                <a:latin typeface="Times New Roman" panose="02020603050405020304" pitchFamily="18" charset="0"/>
              </a:rPr>
            </a:b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= E{v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E{v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E{v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			 	− E{v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  <a:endParaRPr lang="fr-FR" altLang="fr-FR" sz="2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D3834EB-1C5B-0F87-327D-D75779051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4</a:t>
            </a:r>
            <a:r>
              <a:rPr lang="fr-FR" altLang="fr-FR" sz="4000" baseline="30000">
                <a:solidFill>
                  <a:srgbClr val="A50021"/>
                </a:solidFill>
                <a:latin typeface="Arial" panose="020B0604020202020204" pitchFamily="34" charset="0"/>
              </a:rPr>
              <a:t>th</a:t>
            </a: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-order Cumulants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F53969D-7CF9-33D0-0472-74524F16B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8201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Times New Roman" panose="02020603050405020304" pitchFamily="18" charset="0"/>
              </a:rPr>
              <a:t>For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-25000">
                <a:latin typeface="Times New Roman" panose="02020603050405020304" pitchFamily="18" charset="0"/>
              </a:rPr>
              <a:t> </a:t>
            </a:r>
            <a:r>
              <a:rPr lang="en-GB" altLang="fr-FR" sz="2000">
                <a:latin typeface="Times New Roman" panose="02020603050405020304" pitchFamily="18" charset="0"/>
              </a:rPr>
              <a:t>(p=1:3)</a:t>
            </a:r>
            <a:br>
              <a:rPr lang="en-GB" altLang="fr-FR" sz="2800" b="1" baseline="-25000">
                <a:latin typeface="Times New Roman" panose="02020603050405020304" pitchFamily="18" charset="0"/>
              </a:rPr>
            </a:br>
            <a:br>
              <a:rPr lang="en-GB" altLang="fr-FR" sz="2800" b="1" baseline="-25000"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p, p, p} =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p, p, p} =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p, p, p} =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− </a:t>
            </a:r>
            <a:r>
              <a:rPr lang="en-GB" altLang="fr-FR" sz="28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endParaRPr lang="fr-FR" altLang="fr-FR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81CF6AD-F8CE-404C-44D5-58448DFF0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3 Auto-Cumulants</a:t>
            </a:r>
            <a:b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</a:br>
            <a:r>
              <a:rPr lang="fr-FR" altLang="fr-FR" i="1">
                <a:solidFill>
                  <a:srgbClr val="A50021"/>
                </a:solidFill>
                <a:latin typeface="Arial" panose="020B0604020202020204" pitchFamily="34" charset="0"/>
              </a:rPr>
              <a:t>3 different values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F9A903B-E9E5-B2E6-56B8-0C55D74FC7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01650"/>
            <a:ext cx="7772400" cy="6207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sz="3600">
                <a:solidFill>
                  <a:schemeClr val="hlink"/>
                </a:solidFill>
              </a:rPr>
              <a:t>A matrix as points in space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4AA187B-9BAE-EFF1-0AAF-72A8124B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560513"/>
            <a:ext cx="25177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2400" b="1">
                <a:latin typeface="Times New Roman" panose="02020603050405020304" pitchFamily="18" charset="0"/>
              </a:rPr>
              <a:t>X =    </a:t>
            </a:r>
            <a:br>
              <a:rPr lang="en-GB" altLang="fr-FR" sz="2400" b="1">
                <a:latin typeface="Times New Roman" panose="02020603050405020304" pitchFamily="18" charset="0"/>
              </a:rPr>
            </a:br>
            <a:r>
              <a:rPr lang="en-GB" altLang="fr-FR" sz="2400">
                <a:solidFill>
                  <a:srgbClr val="702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-1.00    0.00    0.50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fr-FR" sz="2400">
                <a:solidFill>
                  <a:srgbClr val="702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1.00   -1.00   -1.00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fr-FR" sz="2400">
                <a:solidFill>
                  <a:srgbClr val="702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-0.50    1.00   -1.00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fr-FR" sz="2400">
                <a:solidFill>
                  <a:srgbClr val="702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1.00    1.00   -1.00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fr-FR" sz="2400">
                <a:solidFill>
                  <a:srgbClr val="7020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2.00   -0.50    1.00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71712A99-A2C6-767D-99DF-07338E22FC84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2443163"/>
            <a:ext cx="7512050" cy="2905125"/>
            <a:chOff x="531" y="1539"/>
            <a:chExt cx="5126" cy="1830"/>
          </a:xfrm>
        </p:grpSpPr>
        <p:sp>
          <p:nvSpPr>
            <p:cNvPr id="10286" name="Line 5">
              <a:extLst>
                <a:ext uri="{FF2B5EF4-FFF2-40B4-BE49-F238E27FC236}">
                  <a16:creationId xmlns:a16="http://schemas.microsoft.com/office/drawing/2014/main" id="{78266BD5-D51F-7FB8-3075-4196E3894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4" y="2974"/>
              <a:ext cx="1706" cy="395"/>
            </a:xfrm>
            <a:prstGeom prst="line">
              <a:avLst/>
            </a:prstGeom>
            <a:noFill/>
            <a:ln w="12700">
              <a:solidFill>
                <a:srgbClr val="702003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287" name="Line 6">
              <a:extLst>
                <a:ext uri="{FF2B5EF4-FFF2-40B4-BE49-F238E27FC236}">
                  <a16:creationId xmlns:a16="http://schemas.microsoft.com/office/drawing/2014/main" id="{388FD195-AC98-B243-B39B-B5A36D280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539"/>
              <a:ext cx="1790" cy="312"/>
            </a:xfrm>
            <a:prstGeom prst="line">
              <a:avLst/>
            </a:prstGeom>
            <a:noFill/>
            <a:ln w="12700">
              <a:solidFill>
                <a:srgbClr val="702003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288" name="Line 7">
              <a:extLst>
                <a:ext uri="{FF2B5EF4-FFF2-40B4-BE49-F238E27FC236}">
                  <a16:creationId xmlns:a16="http://schemas.microsoft.com/office/drawing/2014/main" id="{ACA8987C-121C-6C8E-A43C-C87155CE17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80" y="1547"/>
              <a:ext cx="797" cy="227"/>
            </a:xfrm>
            <a:prstGeom prst="line">
              <a:avLst/>
            </a:prstGeom>
            <a:noFill/>
            <a:ln w="12700">
              <a:solidFill>
                <a:srgbClr val="702003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289" name="Line 8">
              <a:extLst>
                <a:ext uri="{FF2B5EF4-FFF2-40B4-BE49-F238E27FC236}">
                  <a16:creationId xmlns:a16="http://schemas.microsoft.com/office/drawing/2014/main" id="{2D1FE4DC-2712-C010-2B0B-28EF9158D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2" y="1758"/>
              <a:ext cx="0" cy="1198"/>
            </a:xfrm>
            <a:prstGeom prst="line">
              <a:avLst/>
            </a:prstGeom>
            <a:noFill/>
            <a:ln w="12700">
              <a:solidFill>
                <a:srgbClr val="702003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/>
            <a:p>
              <a:endParaRPr lang="fr-FR"/>
            </a:p>
          </p:txBody>
        </p:sp>
        <p:sp>
          <p:nvSpPr>
            <p:cNvPr id="10290" name="Oval 9">
              <a:extLst>
                <a:ext uri="{FF2B5EF4-FFF2-40B4-BE49-F238E27FC236}">
                  <a16:creationId xmlns:a16="http://schemas.microsoft.com/office/drawing/2014/main" id="{0CBCE24C-200C-C4DE-BA42-B0C55C307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" y="2143"/>
              <a:ext cx="1706" cy="266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91" name="Oval 10">
              <a:extLst>
                <a:ext uri="{FF2B5EF4-FFF2-40B4-BE49-F238E27FC236}">
                  <a16:creationId xmlns:a16="http://schemas.microsoft.com/office/drawing/2014/main" id="{B7C1E5F4-489D-2610-AFAC-AB1F04EAF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" y="1620"/>
              <a:ext cx="291" cy="291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45" name="Group 11">
            <a:extLst>
              <a:ext uri="{FF2B5EF4-FFF2-40B4-BE49-F238E27FC236}">
                <a16:creationId xmlns:a16="http://schemas.microsoft.com/office/drawing/2014/main" id="{2BA9C27F-CFDE-2E52-335F-166A7EA08C34}"/>
              </a:ext>
            </a:extLst>
          </p:cNvPr>
          <p:cNvGrpSpPr>
            <a:grpSpLocks/>
          </p:cNvGrpSpPr>
          <p:nvPr/>
        </p:nvGrpSpPr>
        <p:grpSpPr bwMode="auto">
          <a:xfrm>
            <a:off x="3932238" y="2744788"/>
            <a:ext cx="4610100" cy="3113087"/>
            <a:chOff x="2683" y="1729"/>
            <a:chExt cx="3146" cy="1961"/>
          </a:xfrm>
        </p:grpSpPr>
        <p:sp>
          <p:nvSpPr>
            <p:cNvPr id="10246" name="Line 12">
              <a:extLst>
                <a:ext uri="{FF2B5EF4-FFF2-40B4-BE49-F238E27FC236}">
                  <a16:creationId xmlns:a16="http://schemas.microsoft.com/office/drawing/2014/main" id="{744B4BCE-3498-4A34-01C0-BFD748C61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4" y="3094"/>
              <a:ext cx="1585" cy="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7" name="Line 13">
              <a:extLst>
                <a:ext uri="{FF2B5EF4-FFF2-40B4-BE49-F238E27FC236}">
                  <a16:creationId xmlns:a16="http://schemas.microsoft.com/office/drawing/2014/main" id="{D0F8512F-EC29-59A6-FABD-872306B154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14" y="2983"/>
              <a:ext cx="1210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8" name="Line 14">
              <a:extLst>
                <a:ext uri="{FF2B5EF4-FFF2-40B4-BE49-F238E27FC236}">
                  <a16:creationId xmlns:a16="http://schemas.microsoft.com/office/drawing/2014/main" id="{E2E8D47E-4E8D-B3F9-C725-06ED339B6B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4" y="1861"/>
              <a:ext cx="1" cy="1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49" name="Line 15">
              <a:extLst>
                <a:ext uri="{FF2B5EF4-FFF2-40B4-BE49-F238E27FC236}">
                  <a16:creationId xmlns:a16="http://schemas.microsoft.com/office/drawing/2014/main" id="{02DE2E93-3FDC-6159-A179-DB63E5AB5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4" y="3494"/>
              <a:ext cx="39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0" name="Rectangle 16">
              <a:extLst>
                <a:ext uri="{FF2B5EF4-FFF2-40B4-BE49-F238E27FC236}">
                  <a16:creationId xmlns:a16="http://schemas.microsoft.com/office/drawing/2014/main" id="{2DE928EE-5239-F501-1356-CE6DF362D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3517"/>
              <a:ext cx="1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10251" name="Line 17">
              <a:extLst>
                <a:ext uri="{FF2B5EF4-FFF2-40B4-BE49-F238E27FC236}">
                  <a16:creationId xmlns:a16="http://schemas.microsoft.com/office/drawing/2014/main" id="{B2457844-FD3A-1624-798F-5F840670E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2" y="3363"/>
              <a:ext cx="32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2" name="Rectangle 18">
              <a:extLst>
                <a:ext uri="{FF2B5EF4-FFF2-40B4-BE49-F238E27FC236}">
                  <a16:creationId xmlns:a16="http://schemas.microsoft.com/office/drawing/2014/main" id="{694AF71E-F26C-1E50-178D-CE1E4C255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387"/>
              <a:ext cx="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0</a:t>
              </a:r>
            </a:p>
          </p:txBody>
        </p:sp>
        <p:sp>
          <p:nvSpPr>
            <p:cNvPr id="10253" name="Line 19">
              <a:extLst>
                <a:ext uri="{FF2B5EF4-FFF2-40B4-BE49-F238E27FC236}">
                  <a16:creationId xmlns:a16="http://schemas.microsoft.com/office/drawing/2014/main" id="{4C1E379F-653E-01A2-970B-8E9B1FB73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3232"/>
              <a:ext cx="38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4" name="Rectangle 20">
              <a:extLst>
                <a:ext uri="{FF2B5EF4-FFF2-40B4-BE49-F238E27FC236}">
                  <a16:creationId xmlns:a16="http://schemas.microsoft.com/office/drawing/2014/main" id="{B3123A44-A5C8-41C5-3EC6-C644FEFF3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" y="3256"/>
              <a:ext cx="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255" name="Rectangle 21">
              <a:extLst>
                <a:ext uri="{FF2B5EF4-FFF2-40B4-BE49-F238E27FC236}">
                  <a16:creationId xmlns:a16="http://schemas.microsoft.com/office/drawing/2014/main" id="{5D2B5035-9862-EA0A-0E6F-1CFA485CA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8" y="3126"/>
              <a:ext cx="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0256" name="Line 22">
              <a:extLst>
                <a:ext uri="{FF2B5EF4-FFF2-40B4-BE49-F238E27FC236}">
                  <a16:creationId xmlns:a16="http://schemas.microsoft.com/office/drawing/2014/main" id="{27043F9A-827C-7D0D-166E-7FD669452F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6" y="3494"/>
              <a:ext cx="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7" name="Rectangle 23">
              <a:extLst>
                <a:ext uri="{FF2B5EF4-FFF2-40B4-BE49-F238E27FC236}">
                  <a16:creationId xmlns:a16="http://schemas.microsoft.com/office/drawing/2014/main" id="{DB45015B-DE52-AE03-C6C9-B4824B7E3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3512"/>
              <a:ext cx="1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10258" name="Line 24">
              <a:extLst>
                <a:ext uri="{FF2B5EF4-FFF2-40B4-BE49-F238E27FC236}">
                  <a16:creationId xmlns:a16="http://schemas.microsoft.com/office/drawing/2014/main" id="{44B2E33E-0E03-FDDD-118D-EFAA1274E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3" y="3363"/>
              <a:ext cx="39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59" name="Rectangle 25">
              <a:extLst>
                <a:ext uri="{FF2B5EF4-FFF2-40B4-BE49-F238E27FC236}">
                  <a16:creationId xmlns:a16="http://schemas.microsoft.com/office/drawing/2014/main" id="{007CD2E4-E309-19D1-C35F-368CAED3D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" y="3381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-0.5</a:t>
              </a:r>
            </a:p>
          </p:txBody>
        </p:sp>
        <p:sp>
          <p:nvSpPr>
            <p:cNvPr id="10260" name="Line 26">
              <a:extLst>
                <a:ext uri="{FF2B5EF4-FFF2-40B4-BE49-F238E27FC236}">
                  <a16:creationId xmlns:a16="http://schemas.microsoft.com/office/drawing/2014/main" id="{3480DAEA-FC97-11C6-A013-0AE4913D9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1" y="3238"/>
              <a:ext cx="38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1" name="Rectangle 27">
              <a:extLst>
                <a:ext uri="{FF2B5EF4-FFF2-40B4-BE49-F238E27FC236}">
                  <a16:creationId xmlns:a16="http://schemas.microsoft.com/office/drawing/2014/main" id="{E6AE9CEB-797C-CF09-05E3-93075C71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3250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0</a:t>
              </a:r>
            </a:p>
          </p:txBody>
        </p:sp>
        <p:sp>
          <p:nvSpPr>
            <p:cNvPr id="10262" name="Line 28">
              <a:extLst>
                <a:ext uri="{FF2B5EF4-FFF2-40B4-BE49-F238E27FC236}">
                  <a16:creationId xmlns:a16="http://schemas.microsoft.com/office/drawing/2014/main" id="{D4CC5815-86A8-2907-7398-6F3D855140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8" y="3108"/>
              <a:ext cx="39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3" name="Rectangle 29">
              <a:extLst>
                <a:ext uri="{FF2B5EF4-FFF2-40B4-BE49-F238E27FC236}">
                  <a16:creationId xmlns:a16="http://schemas.microsoft.com/office/drawing/2014/main" id="{D40AF931-D5BA-4A0E-08F9-B4C04DCD3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3126"/>
              <a:ext cx="1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0.5</a:t>
              </a:r>
            </a:p>
          </p:txBody>
        </p:sp>
        <p:sp>
          <p:nvSpPr>
            <p:cNvPr id="10264" name="Line 30">
              <a:extLst>
                <a:ext uri="{FF2B5EF4-FFF2-40B4-BE49-F238E27FC236}">
                  <a16:creationId xmlns:a16="http://schemas.microsoft.com/office/drawing/2014/main" id="{51340271-B1A2-9EF2-3152-8A2BC3563F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76" y="2983"/>
              <a:ext cx="38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5" name="Rectangle 31">
              <a:extLst>
                <a:ext uri="{FF2B5EF4-FFF2-40B4-BE49-F238E27FC236}">
                  <a16:creationId xmlns:a16="http://schemas.microsoft.com/office/drawing/2014/main" id="{993B4FB8-6FFB-BD78-B3C3-FB2FDA7B5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2" y="2995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266" name="Line 32">
              <a:extLst>
                <a:ext uri="{FF2B5EF4-FFF2-40B4-BE49-F238E27FC236}">
                  <a16:creationId xmlns:a16="http://schemas.microsoft.com/office/drawing/2014/main" id="{A8840014-7C46-0989-3E1B-283E710C7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76" y="2965"/>
              <a:ext cx="38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7" name="Rectangle 33">
              <a:extLst>
                <a:ext uri="{FF2B5EF4-FFF2-40B4-BE49-F238E27FC236}">
                  <a16:creationId xmlns:a16="http://schemas.microsoft.com/office/drawing/2014/main" id="{1ECB0D74-E824-4E18-BF14-4FD60AA7A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2900"/>
              <a:ext cx="1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-1</a:t>
              </a:r>
            </a:p>
          </p:txBody>
        </p:sp>
        <p:sp>
          <p:nvSpPr>
            <p:cNvPr id="10268" name="Line 34">
              <a:extLst>
                <a:ext uri="{FF2B5EF4-FFF2-40B4-BE49-F238E27FC236}">
                  <a16:creationId xmlns:a16="http://schemas.microsoft.com/office/drawing/2014/main" id="{9A6532E9-E7AB-B7F7-69D2-6D86DD8EE5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76" y="2686"/>
              <a:ext cx="38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69" name="Rectangle 35">
              <a:extLst>
                <a:ext uri="{FF2B5EF4-FFF2-40B4-BE49-F238E27FC236}">
                  <a16:creationId xmlns:a16="http://schemas.microsoft.com/office/drawing/2014/main" id="{B80CA0BE-AF40-69E9-6CB2-44134EA04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2621"/>
              <a:ext cx="22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-0.5</a:t>
              </a:r>
            </a:p>
          </p:txBody>
        </p:sp>
        <p:sp>
          <p:nvSpPr>
            <p:cNvPr id="10270" name="Line 36">
              <a:extLst>
                <a:ext uri="{FF2B5EF4-FFF2-40B4-BE49-F238E27FC236}">
                  <a16:creationId xmlns:a16="http://schemas.microsoft.com/office/drawing/2014/main" id="{83B983F5-9CD0-D81D-4894-05BB606B1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76" y="2407"/>
              <a:ext cx="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1" name="Rectangle 37">
              <a:extLst>
                <a:ext uri="{FF2B5EF4-FFF2-40B4-BE49-F238E27FC236}">
                  <a16:creationId xmlns:a16="http://schemas.microsoft.com/office/drawing/2014/main" id="{11005169-5F27-42FF-CD8B-AF133BCE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342"/>
              <a:ext cx="1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0.0</a:t>
              </a:r>
            </a:p>
          </p:txBody>
        </p:sp>
        <p:sp>
          <p:nvSpPr>
            <p:cNvPr id="10272" name="Line 38">
              <a:extLst>
                <a:ext uri="{FF2B5EF4-FFF2-40B4-BE49-F238E27FC236}">
                  <a16:creationId xmlns:a16="http://schemas.microsoft.com/office/drawing/2014/main" id="{8CFEBFAE-143F-6A69-7831-91534948A3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76" y="2128"/>
              <a:ext cx="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3" name="Rectangle 39">
              <a:extLst>
                <a:ext uri="{FF2B5EF4-FFF2-40B4-BE49-F238E27FC236}">
                  <a16:creationId xmlns:a16="http://schemas.microsoft.com/office/drawing/2014/main" id="{50B64522-17D3-9D4F-1A8D-CFC34411F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063"/>
              <a:ext cx="1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0.5</a:t>
              </a:r>
            </a:p>
          </p:txBody>
        </p:sp>
        <p:sp>
          <p:nvSpPr>
            <p:cNvPr id="10274" name="Line 40">
              <a:extLst>
                <a:ext uri="{FF2B5EF4-FFF2-40B4-BE49-F238E27FC236}">
                  <a16:creationId xmlns:a16="http://schemas.microsoft.com/office/drawing/2014/main" id="{41E07139-B963-9CBF-2883-4C0E849F4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76" y="1849"/>
              <a:ext cx="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5" name="Rectangle 41">
              <a:extLst>
                <a:ext uri="{FF2B5EF4-FFF2-40B4-BE49-F238E27FC236}">
                  <a16:creationId xmlns:a16="http://schemas.microsoft.com/office/drawing/2014/main" id="{FFA27C93-4EF2-74A5-CFDD-7AC327710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" y="1784"/>
              <a:ext cx="7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fr-FR" sz="1800" b="1">
                  <a:latin typeface="Arial Narrow" panose="020B0606020202030204" pitchFamily="34" charset="0"/>
                </a:rPr>
                <a:t>1</a:t>
              </a:r>
            </a:p>
          </p:txBody>
        </p:sp>
        <p:sp>
          <p:nvSpPr>
            <p:cNvPr id="10276" name="Line 42">
              <a:extLst>
                <a:ext uri="{FF2B5EF4-FFF2-40B4-BE49-F238E27FC236}">
                  <a16:creationId xmlns:a16="http://schemas.microsoft.com/office/drawing/2014/main" id="{B07CE869-04EC-8225-CA64-B85769FE3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7" y="3232"/>
              <a:ext cx="5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7" name="Line 43">
              <a:extLst>
                <a:ext uri="{FF2B5EF4-FFF2-40B4-BE49-F238E27FC236}">
                  <a16:creationId xmlns:a16="http://schemas.microsoft.com/office/drawing/2014/main" id="{A5CC1839-E712-7603-D14A-34D23C01E5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3" y="1762"/>
              <a:ext cx="55" cy="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8" name="Line 44">
              <a:extLst>
                <a:ext uri="{FF2B5EF4-FFF2-40B4-BE49-F238E27FC236}">
                  <a16:creationId xmlns:a16="http://schemas.microsoft.com/office/drawing/2014/main" id="{3F46E498-812B-02D1-CD16-E51CF4811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1" y="1737"/>
              <a:ext cx="1" cy="51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79" name="Line 45">
              <a:extLst>
                <a:ext uri="{FF2B5EF4-FFF2-40B4-BE49-F238E27FC236}">
                  <a16:creationId xmlns:a16="http://schemas.microsoft.com/office/drawing/2014/main" id="{7432A23C-013F-D02F-FC74-6970E87C2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6" y="2573"/>
              <a:ext cx="1577" cy="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0" name="Oval 46">
              <a:extLst>
                <a:ext uri="{FF2B5EF4-FFF2-40B4-BE49-F238E27FC236}">
                  <a16:creationId xmlns:a16="http://schemas.microsoft.com/office/drawing/2014/main" id="{071F0774-F3C2-DD89-57C2-9DF10E8FD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7" y="2842"/>
              <a:ext cx="99" cy="1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1" name="Line 47">
              <a:extLst>
                <a:ext uri="{FF2B5EF4-FFF2-40B4-BE49-F238E27FC236}">
                  <a16:creationId xmlns:a16="http://schemas.microsoft.com/office/drawing/2014/main" id="{E636F728-F1AE-87EF-BB19-1EA3858F14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13" y="2578"/>
              <a:ext cx="1210" cy="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82" name="Oval 48">
              <a:extLst>
                <a:ext uri="{FF2B5EF4-FFF2-40B4-BE49-F238E27FC236}">
                  <a16:creationId xmlns:a16="http://schemas.microsoft.com/office/drawing/2014/main" id="{9FE76B0D-1376-60F1-6317-B07E373AF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5" y="1729"/>
              <a:ext cx="99" cy="1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3" name="Oval 49">
              <a:extLst>
                <a:ext uri="{FF2B5EF4-FFF2-40B4-BE49-F238E27FC236}">
                  <a16:creationId xmlns:a16="http://schemas.microsoft.com/office/drawing/2014/main" id="{BC74FC2C-11AA-9245-0160-3884DB67D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" y="3157"/>
              <a:ext cx="99" cy="1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4" name="Oval 50">
              <a:extLst>
                <a:ext uri="{FF2B5EF4-FFF2-40B4-BE49-F238E27FC236}">
                  <a16:creationId xmlns:a16="http://schemas.microsoft.com/office/drawing/2014/main" id="{C63DD6BB-4707-7C61-1D5D-423FE084B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2628"/>
              <a:ext cx="99" cy="1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85" name="Oval 51">
              <a:extLst>
                <a:ext uri="{FF2B5EF4-FFF2-40B4-BE49-F238E27FC236}">
                  <a16:creationId xmlns:a16="http://schemas.microsoft.com/office/drawing/2014/main" id="{2AB2A1BC-12EC-966A-A3A8-D85960B54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7" y="2331"/>
              <a:ext cx="99" cy="107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40B5FF0-C307-8DF4-DF2B-CFD20E66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820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Times New Roman" panose="02020603050405020304" pitchFamily="18" charset="0"/>
              </a:rPr>
              <a:t>For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=</a:t>
            </a: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>
                <a:latin typeface="Times New Roman" panose="02020603050405020304" pitchFamily="18" charset="0"/>
              </a:rPr>
              <a:t> </a:t>
            </a:r>
            <a:r>
              <a:rPr lang="en-GB" altLang="fr-FR" sz="2000">
                <a:latin typeface="Times New Roman" panose="02020603050405020304" pitchFamily="18" charset="0"/>
              </a:rPr>
              <a:t>et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 </a:t>
            </a:r>
            <a:r>
              <a:rPr lang="en-GB" altLang="fr-FR" sz="2800" b="1" baseline="-25000">
                <a:latin typeface="Times New Roman" panose="02020603050405020304" pitchFamily="18" charset="0"/>
              </a:rPr>
              <a:t> </a:t>
            </a:r>
            <a:r>
              <a:rPr lang="en-GB" altLang="fr-FR" sz="2000">
                <a:latin typeface="Times New Roman" panose="02020603050405020304" pitchFamily="18" charset="0"/>
              </a:rPr>
              <a:t>(p=1:3, q=1:3, p</a:t>
            </a:r>
            <a:r>
              <a:rPr lang="en-GB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GB" altLang="fr-FR" sz="2000">
                <a:latin typeface="Times New Roman" panose="02020603050405020304" pitchFamily="18" charset="0"/>
              </a:rPr>
              <a:t>q )</a:t>
            </a:r>
            <a:br>
              <a:rPr lang="en-GB" altLang="fr-FR" sz="2800" b="1" baseline="-25000">
                <a:latin typeface="Times New Roman" panose="02020603050405020304" pitchFamily="18" charset="0"/>
              </a:rPr>
            </a:br>
            <a:br>
              <a:rPr lang="en-GB" altLang="fr-FR" sz="2800" b="1" baseline="-25000"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p, q, q} =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p, q, q} =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p, q, q} =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− </a:t>
            </a:r>
            <a:r>
              <a:rPr lang="en-GB" altLang="fr-FR" sz="2800">
                <a:solidFill>
                  <a:srgbClr val="FF3300"/>
                </a:solidFill>
                <a:latin typeface="Times New Roman" panose="02020603050405020304" pitchFamily="18" charset="0"/>
              </a:rPr>
              <a:t>1</a:t>
            </a:r>
            <a:endParaRPr lang="fr-FR" altLang="fr-FR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DC93984D-6C54-920F-3D0B-096E4546D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18 Even Cross-Cumulants</a:t>
            </a:r>
            <a:b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</a:br>
            <a:r>
              <a:rPr lang="fr-FR" altLang="fr-FR" i="1">
                <a:solidFill>
                  <a:srgbClr val="A50021"/>
                </a:solidFill>
                <a:latin typeface="Arial" panose="020B0604020202020204" pitchFamily="34" charset="0"/>
              </a:rPr>
              <a:t>3 different values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D3886A3-EE0B-1BF4-B892-E1711164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4963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>
                <a:latin typeface="Times New Roman" panose="02020603050405020304" pitchFamily="18" charset="0"/>
              </a:rPr>
              <a:t>For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>
                <a:latin typeface="Times New Roman" panose="02020603050405020304" pitchFamily="18" charset="0"/>
              </a:rPr>
              <a:t> </a:t>
            </a:r>
            <a:r>
              <a:rPr lang="en-GB" altLang="fr-FR" sz="2000">
                <a:latin typeface="Times New Roman" panose="02020603050405020304" pitchFamily="18" charset="0"/>
              </a:rPr>
              <a:t>et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, v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l 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-25000">
                <a:latin typeface="Times New Roman" panose="02020603050405020304" pitchFamily="18" charset="0"/>
              </a:rPr>
              <a:t>  </a:t>
            </a:r>
            <a:r>
              <a:rPr lang="en-GB" altLang="fr-FR" sz="2000">
                <a:latin typeface="Times New Roman" panose="02020603050405020304" pitchFamily="18" charset="0"/>
              </a:rPr>
              <a:t>(p=1:3, q=1:3, p</a:t>
            </a:r>
            <a:r>
              <a:rPr lang="en-GB" altLang="fr-FR" sz="2000"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GB" altLang="fr-FR" sz="2000">
                <a:latin typeface="Times New Roman" panose="02020603050405020304" pitchFamily="18" charset="0"/>
              </a:rPr>
              <a:t>q)</a:t>
            </a:r>
            <a:br>
              <a:rPr lang="en-GB" altLang="fr-FR" sz="2800" b="1" baseline="-25000">
                <a:latin typeface="Times New Roman" panose="02020603050405020304" pitchFamily="18" charset="0"/>
              </a:rPr>
            </a:br>
            <a:br>
              <a:rPr lang="en-GB" altLang="fr-FR" sz="2800" b="1" baseline="-25000"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q, q, q} =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			 	−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 . E{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}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q, q, q} =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 			 	−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.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2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</a:t>
            </a: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GB" altLang="fr-FR" sz="20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Cum</a:t>
            </a:r>
            <a:r>
              <a:rPr lang="en-GB" altLang="fr-FR" sz="2800" baseline="-2500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{p, q, q, q} = mean (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p</a:t>
            </a:r>
            <a:r>
              <a:rPr lang="en-GB" altLang="fr-FR" sz="2000" b="1">
                <a:solidFill>
                  <a:srgbClr val="FF3300"/>
                </a:solidFill>
                <a:latin typeface="Times New Roman" panose="02020603050405020304" pitchFamily="18" charset="0"/>
              </a:rPr>
              <a:t>x</a:t>
            </a:r>
            <a:r>
              <a:rPr lang="en-GB" altLang="fr-FR" sz="2800" b="1" baseline="-25000">
                <a:solidFill>
                  <a:srgbClr val="FF3300"/>
                </a:solidFill>
                <a:latin typeface="Times New Roman" panose="02020603050405020304" pitchFamily="18" charset="0"/>
              </a:rPr>
              <a:t>q</a:t>
            </a:r>
            <a:r>
              <a:rPr lang="en-GB" altLang="fr-FR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r>
              <a:rPr lang="en-GB" altLang="fr-FR" sz="2800">
                <a:solidFill>
                  <a:srgbClr val="0000FF"/>
                </a:solidFill>
                <a:latin typeface="Times New Roman" panose="02020603050405020304" pitchFamily="18" charset="0"/>
              </a:rPr>
              <a:t>) − </a:t>
            </a:r>
            <a:r>
              <a:rPr lang="en-GB" altLang="fr-FR" sz="280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  <a:endParaRPr lang="fr-FR" altLang="fr-FR"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3D043210-FBD8-333A-6836-EEE2CD6B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60 Odd Cross-Cumulants</a:t>
            </a:r>
            <a:b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</a:br>
            <a:r>
              <a:rPr lang="fr-FR" altLang="fr-FR" i="1">
                <a:solidFill>
                  <a:srgbClr val="A50021"/>
                </a:solidFill>
                <a:latin typeface="Arial" panose="020B0604020202020204" pitchFamily="34" charset="0"/>
              </a:rPr>
              <a:t>9 different values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14">
            <a:extLst>
              <a:ext uri="{FF2B5EF4-FFF2-40B4-BE49-F238E27FC236}">
                <a16:creationId xmlns:a16="http://schemas.microsoft.com/office/drawing/2014/main" id="{B5BCB6CF-E58D-A17F-3EFF-56FDB1B0DF1D}"/>
              </a:ext>
            </a:extLst>
          </p:cNvPr>
          <p:cNvGrpSpPr>
            <a:grpSpLocks/>
          </p:cNvGrpSpPr>
          <p:nvPr/>
        </p:nvGrpSpPr>
        <p:grpSpPr bwMode="auto">
          <a:xfrm>
            <a:off x="0" y="188913"/>
            <a:ext cx="3570288" cy="3182937"/>
            <a:chOff x="0" y="119"/>
            <a:chExt cx="2249" cy="2005"/>
          </a:xfrm>
        </p:grpSpPr>
        <p:sp>
          <p:nvSpPr>
            <p:cNvPr id="80908" name="Rectangle 5">
              <a:extLst>
                <a:ext uri="{FF2B5EF4-FFF2-40B4-BE49-F238E27FC236}">
                  <a16:creationId xmlns:a16="http://schemas.microsoft.com/office/drawing/2014/main" id="{27826B53-3540-391C-FB53-F5EC173F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" y="119"/>
              <a:ext cx="12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latin typeface="Arial" panose="020B0604020202020204" pitchFamily="34" charset="0"/>
                </a:rPr>
                <a:t>Initial X matrix</a:t>
              </a:r>
            </a:p>
          </p:txBody>
        </p:sp>
        <p:pic>
          <p:nvPicPr>
            <p:cNvPr id="80909" name="Picture 7">
              <a:extLst>
                <a:ext uri="{FF2B5EF4-FFF2-40B4-BE49-F238E27FC236}">
                  <a16:creationId xmlns:a16="http://schemas.microsoft.com/office/drawing/2014/main" id="{2C24F771-5946-1A17-0588-5FF94D879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"/>
              <a:ext cx="2249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D437FD3C-1A31-87A9-A083-62AF5A841C34}"/>
              </a:ext>
            </a:extLst>
          </p:cNvPr>
          <p:cNvGrpSpPr>
            <a:grpSpLocks/>
          </p:cNvGrpSpPr>
          <p:nvPr/>
        </p:nvGrpSpPr>
        <p:grpSpPr bwMode="auto">
          <a:xfrm>
            <a:off x="5573713" y="188913"/>
            <a:ext cx="3570287" cy="3181350"/>
            <a:chOff x="3511" y="119"/>
            <a:chExt cx="2249" cy="2004"/>
          </a:xfrm>
        </p:grpSpPr>
        <p:sp>
          <p:nvSpPr>
            <p:cNvPr id="80906" name="Rectangle 6">
              <a:extLst>
                <a:ext uri="{FF2B5EF4-FFF2-40B4-BE49-F238E27FC236}">
                  <a16:creationId xmlns:a16="http://schemas.microsoft.com/office/drawing/2014/main" id="{BD18AC03-B41C-3D00-28CB-C94DE78E7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19"/>
              <a:ext cx="18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latin typeface="Arial" panose="020B0604020202020204" pitchFamily="34" charset="0"/>
                </a:rPr>
                <a:t>Scores of first PCs of X</a:t>
              </a:r>
            </a:p>
          </p:txBody>
        </p:sp>
        <p:pic>
          <p:nvPicPr>
            <p:cNvPr id="80907" name="Picture 8">
              <a:extLst>
                <a:ext uri="{FF2B5EF4-FFF2-40B4-BE49-F238E27FC236}">
                  <a16:creationId xmlns:a16="http://schemas.microsoft.com/office/drawing/2014/main" id="{F2C02BC6-6AD0-5798-C142-FB548537E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436"/>
              <a:ext cx="2249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0C5C37DF-ED76-ABFF-4023-DB38BDE37992}"/>
              </a:ext>
            </a:extLst>
          </p:cNvPr>
          <p:cNvGrpSpPr>
            <a:grpSpLocks/>
          </p:cNvGrpSpPr>
          <p:nvPr/>
        </p:nvGrpSpPr>
        <p:grpSpPr bwMode="auto">
          <a:xfrm>
            <a:off x="5573713" y="3487738"/>
            <a:ext cx="3570287" cy="3217862"/>
            <a:chOff x="3511" y="2197"/>
            <a:chExt cx="2249" cy="2027"/>
          </a:xfrm>
        </p:grpSpPr>
        <p:pic>
          <p:nvPicPr>
            <p:cNvPr id="80904" name="Picture 9">
              <a:extLst>
                <a:ext uri="{FF2B5EF4-FFF2-40B4-BE49-F238E27FC236}">
                  <a16:creationId xmlns:a16="http://schemas.microsoft.com/office/drawing/2014/main" id="{7098998A-D87B-E895-3792-2058E403B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" y="2197"/>
              <a:ext cx="2249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5" name="Rectangle 10">
              <a:extLst>
                <a:ext uri="{FF2B5EF4-FFF2-40B4-BE49-F238E27FC236}">
                  <a16:creationId xmlns:a16="http://schemas.microsoft.com/office/drawing/2014/main" id="{DB64B7F8-5DC5-33E7-2107-C60887666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0" y="3974"/>
              <a:ext cx="15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latin typeface="Arial" panose="020B0604020202020204" pitchFamily="34" charset="0"/>
                </a:rPr>
                <a:t>Scaled Scores of X</a:t>
              </a:r>
            </a:p>
          </p:txBody>
        </p:sp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7FD714B8-B929-AE31-D6B7-A3C875040818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3570288" cy="3217862"/>
            <a:chOff x="0" y="2205"/>
            <a:chExt cx="2249" cy="2027"/>
          </a:xfrm>
        </p:grpSpPr>
        <p:pic>
          <p:nvPicPr>
            <p:cNvPr id="80902" name="Picture 13">
              <a:extLst>
                <a:ext uri="{FF2B5EF4-FFF2-40B4-BE49-F238E27FC236}">
                  <a16:creationId xmlns:a16="http://schemas.microsoft.com/office/drawing/2014/main" id="{8DD339B7-5EBA-F1F8-F09F-AB135BED8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5"/>
              <a:ext cx="2249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03" name="Rectangle 12">
              <a:extLst>
                <a:ext uri="{FF2B5EF4-FFF2-40B4-BE49-F238E27FC236}">
                  <a16:creationId xmlns:a16="http://schemas.microsoft.com/office/drawing/2014/main" id="{AC56099B-1A5E-D217-79DC-F10C4C832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" y="3982"/>
              <a:ext cx="21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 b="1">
                  <a:latin typeface="Arial" panose="020B0604020202020204" pitchFamily="34" charset="0"/>
                </a:rPr>
                <a:t>Smaller, whitened X matrix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882297E0-0FC8-9D65-ED5A-FF6BA3B44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4-way tensor of cumulants</a:t>
            </a:r>
          </a:p>
        </p:txBody>
      </p:sp>
      <p:pic>
        <p:nvPicPr>
          <p:cNvPr id="82947" name="Picture 17">
            <a:extLst>
              <a:ext uri="{FF2B5EF4-FFF2-40B4-BE49-F238E27FC236}">
                <a16:creationId xmlns:a16="http://schemas.microsoft.com/office/drawing/2014/main" id="{E4C65B14-1ED3-AB65-0380-4D4F3DB1C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3" y="981075"/>
            <a:ext cx="5776912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143653F-7190-08CF-A98F-76F6D36A4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9372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Initial orthogonal matrices</a:t>
            </a:r>
            <a:b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</a:b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to project cumulants</a:t>
            </a:r>
          </a:p>
        </p:txBody>
      </p:sp>
      <p:pic>
        <p:nvPicPr>
          <p:cNvPr id="84995" name="Picture 4">
            <a:extLst>
              <a:ext uri="{FF2B5EF4-FFF2-40B4-BE49-F238E27FC236}">
                <a16:creationId xmlns:a16="http://schemas.microsoft.com/office/drawing/2014/main" id="{5029F810-F06C-2EF3-68D2-D8E54938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28763"/>
            <a:ext cx="6842125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4">
            <a:extLst>
              <a:ext uri="{FF2B5EF4-FFF2-40B4-BE49-F238E27FC236}">
                <a16:creationId xmlns:a16="http://schemas.microsoft.com/office/drawing/2014/main" id="{94CEB244-DFFD-6222-56B0-8C6E4AF4063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856412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>
            <a:extLst>
              <a:ext uri="{FF2B5EF4-FFF2-40B4-BE49-F238E27FC236}">
                <a16:creationId xmlns:a16="http://schemas.microsoft.com/office/drawing/2014/main" id="{769741CD-AF1E-685C-7F76-BBA8B2A11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8435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Eigenmatrices of cumulants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C862D49-1055-5BE4-8D86-6D2617633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052513"/>
            <a:ext cx="88201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fr-FR" sz="2400" b="1">
                <a:latin typeface="Arial" panose="020B0604020202020204" pitchFamily="34" charset="0"/>
              </a:rPr>
            </a:br>
            <a:br>
              <a:rPr lang="en-GB" altLang="fr-FR" sz="2800" b="1">
                <a:latin typeface="Arial" panose="020B0604020202020204" pitchFamily="34" charset="0"/>
              </a:rPr>
            </a:b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J</a:t>
            </a:r>
            <a:r>
              <a:rPr lang="en-US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oint diagonalization using the Jacobi algorithm,</a:t>
            </a:r>
            <a:br>
              <a:rPr lang="en-US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	 based on Givens rotation matrices :</a:t>
            </a:r>
            <a:br>
              <a:rPr lang="en-US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US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US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inimize the sum of squares of the “off-diagonal" 4</a:t>
            </a:r>
            <a:r>
              <a:rPr lang="en-GB" altLang="fr-FR" sz="24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th</a:t>
            </a: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-order cumulants</a:t>
            </a:r>
            <a:b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  <a:t>	 (i.e. the cumulants between different signals)</a:t>
            </a:r>
            <a:br>
              <a:rPr lang="en-GB" altLang="fr-FR" sz="240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br>
              <a:rPr lang="en-GB" altLang="fr-FR" sz="2000">
                <a:latin typeface="Times New Roman" panose="02020603050405020304" pitchFamily="18" charset="0"/>
              </a:rPr>
            </a:b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A288C60-EF9B-E4F0-91BA-3B35BEC39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JADE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>
            <a:extLst>
              <a:ext uri="{FF2B5EF4-FFF2-40B4-BE49-F238E27FC236}">
                <a16:creationId xmlns:a16="http://schemas.microsoft.com/office/drawing/2014/main" id="{8FB2F8E5-4AD9-8750-21C2-6750ADD7B7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254125"/>
            <a:ext cx="6856412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>
            <a:extLst>
              <a:ext uri="{FF2B5EF4-FFF2-40B4-BE49-F238E27FC236}">
                <a16:creationId xmlns:a16="http://schemas.microsoft.com/office/drawing/2014/main" id="{9582572C-B57C-1FCD-8FCB-EFAB6D2B7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Diagonalised matrices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04477F9-B710-8DB5-180C-30CE5646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2225675"/>
            <a:ext cx="335438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The JADE algorithm: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latin typeface="Arial" panose="020B0604020202020204" pitchFamily="34" charset="0"/>
              </a:rPr>
              <a:t>a multi-step procedure</a:t>
            </a:r>
          </a:p>
        </p:txBody>
      </p:sp>
      <p:grpSp>
        <p:nvGrpSpPr>
          <p:cNvPr id="2" name="Groupe 15">
            <a:extLst>
              <a:ext uri="{FF2B5EF4-FFF2-40B4-BE49-F238E27FC236}">
                <a16:creationId xmlns:a16="http://schemas.microsoft.com/office/drawing/2014/main" id="{96B91433-E175-C472-27F7-5209B9D450E7}"/>
              </a:ext>
            </a:extLst>
          </p:cNvPr>
          <p:cNvGrpSpPr>
            <a:grpSpLocks/>
          </p:cNvGrpSpPr>
          <p:nvPr/>
        </p:nvGrpSpPr>
        <p:grpSpPr bwMode="auto">
          <a:xfrm>
            <a:off x="3441700" y="0"/>
            <a:ext cx="641350" cy="6780213"/>
            <a:chOff x="3441922" y="0"/>
            <a:chExt cx="641268" cy="6780363"/>
          </a:xfrm>
        </p:grpSpPr>
        <p:sp>
          <p:nvSpPr>
            <p:cNvPr id="93189" name="Accolade ouvrante 5">
              <a:extLst>
                <a:ext uri="{FF2B5EF4-FFF2-40B4-BE49-F238E27FC236}">
                  <a16:creationId xmlns:a16="http://schemas.microsoft.com/office/drawing/2014/main" id="{2881758B-9E88-AFCC-CE06-6A63DCCFE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254" y="0"/>
              <a:ext cx="276046" cy="1733909"/>
            </a:xfrm>
            <a:prstGeom prst="leftBrace">
              <a:avLst>
                <a:gd name="adj1" fmla="val 8346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90" name="Accolade ouvrante 6">
              <a:extLst>
                <a:ext uri="{FF2B5EF4-FFF2-40B4-BE49-F238E27FC236}">
                  <a16:creationId xmlns:a16="http://schemas.microsoft.com/office/drawing/2014/main" id="{6B9E9D7A-339B-075F-4E5E-AA57624F1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386" y="1808593"/>
              <a:ext cx="276046" cy="555046"/>
            </a:xfrm>
            <a:prstGeom prst="leftBrace">
              <a:avLst>
                <a:gd name="adj1" fmla="val 8331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91" name="Accolade ouvrante 7">
              <a:extLst>
                <a:ext uri="{FF2B5EF4-FFF2-40B4-BE49-F238E27FC236}">
                  <a16:creationId xmlns:a16="http://schemas.microsoft.com/office/drawing/2014/main" id="{1DAD5B7E-AAD2-4A8E-75AF-0B1DF659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144" y="2495804"/>
              <a:ext cx="276046" cy="652837"/>
            </a:xfrm>
            <a:prstGeom prst="leftBrace">
              <a:avLst>
                <a:gd name="adj1" fmla="val 8332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92" name="Accolade ouvrante 8">
              <a:extLst>
                <a:ext uri="{FF2B5EF4-FFF2-40B4-BE49-F238E27FC236}">
                  <a16:creationId xmlns:a16="http://schemas.microsoft.com/office/drawing/2014/main" id="{60A64D0E-2C3D-9629-01B1-8DC2DAF6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386" y="3171500"/>
              <a:ext cx="276046" cy="2409791"/>
            </a:xfrm>
            <a:prstGeom prst="leftBrace">
              <a:avLst>
                <a:gd name="adj1" fmla="val 8326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93" name="Accolade ouvrante 9">
              <a:extLst>
                <a:ext uri="{FF2B5EF4-FFF2-40B4-BE49-F238E27FC236}">
                  <a16:creationId xmlns:a16="http://schemas.microsoft.com/office/drawing/2014/main" id="{3C8715B9-43DF-7EF9-11D9-9E5BC645B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144" y="5635669"/>
              <a:ext cx="276046" cy="1144694"/>
            </a:xfrm>
            <a:prstGeom prst="leftBrace">
              <a:avLst>
                <a:gd name="adj1" fmla="val 8332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194" name="ZoneTexte 10">
              <a:extLst>
                <a:ext uri="{FF2B5EF4-FFF2-40B4-BE49-F238E27FC236}">
                  <a16:creationId xmlns:a16="http://schemas.microsoft.com/office/drawing/2014/main" id="{7EA84134-3506-28F4-8FDF-16046ED56F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441922" y="677182"/>
              <a:ext cx="319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latin typeface="Arial" panose="020B0604020202020204" pitchFamily="34" charset="0"/>
                  <a:sym typeface="Wingdings" panose="05000000000000000000" pitchFamily="2" charset="2"/>
                </a:rPr>
                <a:t></a:t>
              </a:r>
              <a:endParaRPr lang="fr-FR" altLang="fr-FR" sz="2000">
                <a:latin typeface="Arial" panose="020B0604020202020204" pitchFamily="34" charset="0"/>
              </a:endParaRPr>
            </a:p>
          </p:txBody>
        </p:sp>
        <p:sp>
          <p:nvSpPr>
            <p:cNvPr id="93195" name="ZoneTexte 11">
              <a:extLst>
                <a:ext uri="{FF2B5EF4-FFF2-40B4-BE49-F238E27FC236}">
                  <a16:creationId xmlns:a16="http://schemas.microsoft.com/office/drawing/2014/main" id="{4AF72256-B440-888E-94D0-2DA0CBBF0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441922" y="1893448"/>
              <a:ext cx="319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latin typeface="Arial" panose="020B0604020202020204" pitchFamily="34" charset="0"/>
                  <a:sym typeface="Wingdings" panose="05000000000000000000" pitchFamily="2" charset="2"/>
                </a:rPr>
                <a:t></a:t>
              </a:r>
              <a:endParaRPr lang="fr-FR" altLang="fr-FR" sz="2000">
                <a:latin typeface="Arial" panose="020B0604020202020204" pitchFamily="34" charset="0"/>
              </a:endParaRPr>
            </a:p>
          </p:txBody>
        </p:sp>
        <p:sp>
          <p:nvSpPr>
            <p:cNvPr id="93196" name="ZoneTexte 12">
              <a:extLst>
                <a:ext uri="{FF2B5EF4-FFF2-40B4-BE49-F238E27FC236}">
                  <a16:creationId xmlns:a16="http://schemas.microsoft.com/office/drawing/2014/main" id="{139D7E68-1202-8B80-4350-FF7D1F63C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441922" y="2619073"/>
              <a:ext cx="319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latin typeface="Arial" panose="020B0604020202020204" pitchFamily="34" charset="0"/>
                  <a:sym typeface="Wingdings" panose="05000000000000000000" pitchFamily="2" charset="2"/>
                </a:rPr>
                <a:t></a:t>
              </a:r>
              <a:endParaRPr lang="fr-FR" altLang="fr-FR" sz="2000">
                <a:latin typeface="Arial" panose="020B0604020202020204" pitchFamily="34" charset="0"/>
              </a:endParaRPr>
            </a:p>
          </p:txBody>
        </p:sp>
        <p:sp>
          <p:nvSpPr>
            <p:cNvPr id="93197" name="ZoneTexte 13">
              <a:extLst>
                <a:ext uri="{FF2B5EF4-FFF2-40B4-BE49-F238E27FC236}">
                  <a16:creationId xmlns:a16="http://schemas.microsoft.com/office/drawing/2014/main" id="{6A658E45-60EF-78A0-84E5-38EAA4484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441922" y="4178339"/>
              <a:ext cx="319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latin typeface="Arial" panose="020B0604020202020204" pitchFamily="34" charset="0"/>
                  <a:sym typeface="Wingdings" panose="05000000000000000000" pitchFamily="2" charset="2"/>
                </a:rPr>
                <a:t></a:t>
              </a:r>
              <a:endParaRPr lang="fr-FR" altLang="fr-FR" sz="2000">
                <a:latin typeface="Arial" panose="020B0604020202020204" pitchFamily="34" charset="0"/>
              </a:endParaRPr>
            </a:p>
          </p:txBody>
        </p:sp>
        <p:sp>
          <p:nvSpPr>
            <p:cNvPr id="93198" name="ZoneTexte 14">
              <a:extLst>
                <a:ext uri="{FF2B5EF4-FFF2-40B4-BE49-F238E27FC236}">
                  <a16:creationId xmlns:a16="http://schemas.microsoft.com/office/drawing/2014/main" id="{A5372E34-EF71-DAAA-9B5F-7DD67ACF0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441922" y="6015677"/>
              <a:ext cx="3191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latin typeface="Arial" panose="020B0604020202020204" pitchFamily="34" charset="0"/>
                  <a:sym typeface="Wingdings" panose="05000000000000000000" pitchFamily="2" charset="2"/>
                </a:rPr>
                <a:t></a:t>
              </a:r>
              <a:endParaRPr lang="fr-FR" altLang="fr-FR" sz="2000">
                <a:latin typeface="Arial" panose="020B0604020202020204" pitchFamily="34" charset="0"/>
              </a:endParaRPr>
            </a:p>
          </p:txBody>
        </p:sp>
      </p:grpSp>
      <p:pic>
        <p:nvPicPr>
          <p:cNvPr id="93188" name="Picture 15">
            <a:extLst>
              <a:ext uri="{FF2B5EF4-FFF2-40B4-BE49-F238E27FC236}">
                <a16:creationId xmlns:a16="http://schemas.microsoft.com/office/drawing/2014/main" id="{40CE7B68-2FF0-38DE-250E-09DA7F5C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158750"/>
            <a:ext cx="4884737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>
            <a:extLst>
              <a:ext uri="{FF2B5EF4-FFF2-40B4-BE49-F238E27FC236}">
                <a16:creationId xmlns:a16="http://schemas.microsoft.com/office/drawing/2014/main" id="{51D2AFC0-2A85-548B-C8CE-AD906CDD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Summary of JADE</a:t>
            </a:r>
          </a:p>
        </p:txBody>
      </p:sp>
      <p:grpSp>
        <p:nvGrpSpPr>
          <p:cNvPr id="99331" name="Group 124">
            <a:extLst>
              <a:ext uri="{FF2B5EF4-FFF2-40B4-BE49-F238E27FC236}">
                <a16:creationId xmlns:a16="http://schemas.microsoft.com/office/drawing/2014/main" id="{581A2415-EF9F-8C6C-8AFD-ADCD019873EF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052513"/>
            <a:ext cx="5402263" cy="1225550"/>
            <a:chOff x="884" y="663"/>
            <a:chExt cx="3403" cy="772"/>
          </a:xfrm>
        </p:grpSpPr>
        <p:sp>
          <p:nvSpPr>
            <p:cNvPr id="99363" name="Line 10">
              <a:extLst>
                <a:ext uri="{FF2B5EF4-FFF2-40B4-BE49-F238E27FC236}">
                  <a16:creationId xmlns:a16="http://schemas.microsoft.com/office/drawing/2014/main" id="{2A7731BC-D60A-7548-D59B-7322080333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890"/>
              <a:ext cx="5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64" name="Text Box 11">
              <a:extLst>
                <a:ext uri="{FF2B5EF4-FFF2-40B4-BE49-F238E27FC236}">
                  <a16:creationId xmlns:a16="http://schemas.microsoft.com/office/drawing/2014/main" id="{B2B27575-4198-3612-48DD-7CE88A7C6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7" y="663"/>
              <a:ext cx="4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PCA</a:t>
              </a:r>
            </a:p>
          </p:txBody>
        </p:sp>
        <p:sp>
          <p:nvSpPr>
            <p:cNvPr id="99365" name="Line 12">
              <a:extLst>
                <a:ext uri="{FF2B5EF4-FFF2-40B4-BE49-F238E27FC236}">
                  <a16:creationId xmlns:a16="http://schemas.microsoft.com/office/drawing/2014/main" id="{6E55F72E-26F3-AA53-33B8-74183C386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7" y="894"/>
              <a:ext cx="5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66" name="Text Box 13">
              <a:extLst>
                <a:ext uri="{FF2B5EF4-FFF2-40B4-BE49-F238E27FC236}">
                  <a16:creationId xmlns:a16="http://schemas.microsoft.com/office/drawing/2014/main" id="{AD125BB1-2F0F-7195-6528-9F6C4AE2E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663"/>
              <a:ext cx="69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Scale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400">
                  <a:solidFill>
                    <a:srgbClr val="663300"/>
                  </a:solidFill>
                  <a:latin typeface="Arial" panose="020B0604020202020204" pitchFamily="34" charset="0"/>
                </a:rPr>
                <a:t>(</a:t>
              </a:r>
              <a:r>
                <a:rPr lang="en-GB" altLang="fr-FR" sz="1800">
                  <a:solidFill>
                    <a:srgbClr val="663300"/>
                  </a:solidFill>
                  <a:latin typeface="Arial" panose="020B0604020202020204" pitchFamily="34" charset="0"/>
                </a:rPr>
                <a:t>x</a:t>
              </a:r>
              <a:r>
                <a:rPr lang="en-GB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 </a:t>
              </a:r>
              <a:r>
                <a:rPr lang="en-GB" altLang="fr-FR" sz="2400">
                  <a:solidFill>
                    <a:srgbClr val="663300"/>
                  </a:solidFill>
                  <a:latin typeface="Symbol" panose="05050102010706020507" pitchFamily="18" charset="2"/>
                </a:rPr>
                <a:t>l</a:t>
              </a:r>
              <a:r>
                <a:rPr lang="en-GB" altLang="fr-FR" sz="2400" baseline="30000">
                  <a:solidFill>
                    <a:srgbClr val="663300"/>
                  </a:solidFill>
                  <a:latin typeface="Symbol" panose="05050102010706020507" pitchFamily="18" charset="2"/>
                </a:rPr>
                <a:t>-1/2</a:t>
              </a:r>
              <a:r>
                <a:rPr lang="en-GB" altLang="fr-FR" sz="2400">
                  <a:solidFill>
                    <a:srgbClr val="663300"/>
                  </a:solidFill>
                  <a:latin typeface="Symbol" panose="05050102010706020507" pitchFamily="18" charset="2"/>
                </a:rPr>
                <a:t>)</a:t>
              </a:r>
            </a:p>
          </p:txBody>
        </p:sp>
        <p:grpSp>
          <p:nvGrpSpPr>
            <p:cNvPr id="99367" name="Group 104">
              <a:extLst>
                <a:ext uri="{FF2B5EF4-FFF2-40B4-BE49-F238E27FC236}">
                  <a16:creationId xmlns:a16="http://schemas.microsoft.com/office/drawing/2014/main" id="{FFA5DA09-4D08-E638-9739-32A0B40AAE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" y="709"/>
              <a:ext cx="1134" cy="726"/>
              <a:chOff x="929" y="709"/>
              <a:chExt cx="816" cy="726"/>
            </a:xfrm>
          </p:grpSpPr>
          <p:sp>
            <p:nvSpPr>
              <p:cNvPr id="99374" name="Rectangle 7" descr="blanc)">
                <a:extLst>
                  <a:ext uri="{FF2B5EF4-FFF2-40B4-BE49-F238E27FC236}">
                    <a16:creationId xmlns:a16="http://schemas.microsoft.com/office/drawing/2014/main" id="{AB69EC24-34AE-230E-565B-05D6A9A89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709"/>
                <a:ext cx="816" cy="72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75" name="Text Box 17">
                <a:extLst>
                  <a:ext uri="{FF2B5EF4-FFF2-40B4-BE49-F238E27FC236}">
                    <a16:creationId xmlns:a16="http://schemas.microsoft.com/office/drawing/2014/main" id="{762BFB94-048D-C4B7-44E4-B6C9FD8FA0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936"/>
                <a:ext cx="45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FFFF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99368" name="Group 114">
              <a:extLst>
                <a:ext uri="{FF2B5EF4-FFF2-40B4-BE49-F238E27FC236}">
                  <a16:creationId xmlns:a16="http://schemas.microsoft.com/office/drawing/2014/main" id="{B165C92A-7701-ADF2-400F-35ACBA04BB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709"/>
              <a:ext cx="318" cy="725"/>
              <a:chOff x="2471" y="709"/>
              <a:chExt cx="318" cy="725"/>
            </a:xfrm>
          </p:grpSpPr>
          <p:sp>
            <p:nvSpPr>
              <p:cNvPr id="99372" name="Rectangle 9" descr="blanc)">
                <a:extLst>
                  <a:ext uri="{FF2B5EF4-FFF2-40B4-BE49-F238E27FC236}">
                    <a16:creationId xmlns:a16="http://schemas.microsoft.com/office/drawing/2014/main" id="{D5F1D843-2580-3E63-E3D1-492262083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1" y="709"/>
                <a:ext cx="318" cy="72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73" name="Text Box 18">
                <a:extLst>
                  <a:ext uri="{FF2B5EF4-FFF2-40B4-BE49-F238E27FC236}">
                    <a16:creationId xmlns:a16="http://schemas.microsoft.com/office/drawing/2014/main" id="{C1F84FB8-9F79-2CBF-C85C-2868245902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1" y="89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FFFF"/>
                    </a:solidFill>
                    <a:latin typeface="Arial" panose="020B0604020202020204" pitchFamily="34" charset="0"/>
                  </a:rPr>
                  <a:t>T</a:t>
                </a:r>
              </a:p>
            </p:txBody>
          </p:sp>
        </p:grpSp>
        <p:grpSp>
          <p:nvGrpSpPr>
            <p:cNvPr id="99369" name="Group 115">
              <a:extLst>
                <a:ext uri="{FF2B5EF4-FFF2-40B4-BE49-F238E27FC236}">
                  <a16:creationId xmlns:a16="http://schemas.microsoft.com/office/drawing/2014/main" id="{47E1B697-D12B-21B0-1643-4D2189FF1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709"/>
              <a:ext cx="379" cy="725"/>
              <a:chOff x="3635" y="709"/>
              <a:chExt cx="379" cy="725"/>
            </a:xfrm>
          </p:grpSpPr>
          <p:sp>
            <p:nvSpPr>
              <p:cNvPr id="99370" name="Rectangle 8">
                <a:extLst>
                  <a:ext uri="{FF2B5EF4-FFF2-40B4-BE49-F238E27FC236}">
                    <a16:creationId xmlns:a16="http://schemas.microsoft.com/office/drawing/2014/main" id="{2D6BDC23-3391-8B31-65A3-0B61BA8D1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709"/>
                <a:ext cx="317" cy="725"/>
              </a:xfrm>
              <a:prstGeom prst="rect">
                <a:avLst/>
              </a:prstGeom>
              <a:gradFill rotWithShape="1">
                <a:gsLst>
                  <a:gs pos="0">
                    <a:srgbClr val="505050"/>
                  </a:gs>
                  <a:gs pos="100000">
                    <a:srgbClr val="DDDDD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71" name="Text Box 19">
                <a:extLst>
                  <a:ext uri="{FF2B5EF4-FFF2-40B4-BE49-F238E27FC236}">
                    <a16:creationId xmlns:a16="http://schemas.microsoft.com/office/drawing/2014/main" id="{4C603000-2732-B332-CEA8-2E92ADF691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" y="912"/>
                <a:ext cx="3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FFFF"/>
                    </a:solidFill>
                    <a:latin typeface="Arial" panose="020B0604020202020204" pitchFamily="34" charset="0"/>
                  </a:rPr>
                  <a:t>U</a:t>
                </a:r>
              </a:p>
            </p:txBody>
          </p:sp>
        </p:grpSp>
      </p:grpSp>
      <p:grpSp>
        <p:nvGrpSpPr>
          <p:cNvPr id="6" name="Group 111">
            <a:extLst>
              <a:ext uri="{FF2B5EF4-FFF2-40B4-BE49-F238E27FC236}">
                <a16:creationId xmlns:a16="http://schemas.microsoft.com/office/drawing/2014/main" id="{50630FA5-D6D3-E57A-79CB-265278BDBC0B}"/>
              </a:ext>
            </a:extLst>
          </p:cNvPr>
          <p:cNvGrpSpPr>
            <a:grpSpLocks/>
          </p:cNvGrpSpPr>
          <p:nvPr/>
        </p:nvGrpSpPr>
        <p:grpSpPr bwMode="auto">
          <a:xfrm>
            <a:off x="2341563" y="5229225"/>
            <a:ext cx="4894262" cy="844550"/>
            <a:chOff x="1475" y="2251"/>
            <a:chExt cx="3083" cy="532"/>
          </a:xfrm>
        </p:grpSpPr>
        <p:sp>
          <p:nvSpPr>
            <p:cNvPr id="99354" name="Line 15">
              <a:extLst>
                <a:ext uri="{FF2B5EF4-FFF2-40B4-BE49-F238E27FC236}">
                  <a16:creationId xmlns:a16="http://schemas.microsoft.com/office/drawing/2014/main" id="{A4ECE195-F36D-011E-09B2-4EB50E93F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3" y="2569"/>
              <a:ext cx="5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355" name="Text Box 16">
              <a:extLst>
                <a:ext uri="{FF2B5EF4-FFF2-40B4-BE49-F238E27FC236}">
                  <a16:creationId xmlns:a16="http://schemas.microsoft.com/office/drawing/2014/main" id="{08D69D43-D2E9-3170-E3D2-8BB1B3A179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2" y="2341"/>
              <a:ext cx="95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Diagonalise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(Rotate)</a:t>
              </a:r>
            </a:p>
          </p:txBody>
        </p:sp>
        <p:sp>
          <p:nvSpPr>
            <p:cNvPr id="99356" name="Documents" descr="Grand damier">
              <a:extLst>
                <a:ext uri="{FF2B5EF4-FFF2-40B4-BE49-F238E27FC236}">
                  <a16:creationId xmlns:a16="http://schemas.microsoft.com/office/drawing/2014/main" id="{908B841A-801E-EFFA-1BF9-D821C7142B3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475" y="2251"/>
              <a:ext cx="545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65 w 21600"/>
                <a:gd name="T37" fmla="*/ 4156 h 21600"/>
                <a:gd name="T38" fmla="*/ 16527 w 21600"/>
                <a:gd name="T39" fmla="*/ 17315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99357" name="Documents" descr="Diagonales larges vers le bas">
              <a:extLst>
                <a:ext uri="{FF2B5EF4-FFF2-40B4-BE49-F238E27FC236}">
                  <a16:creationId xmlns:a16="http://schemas.microsoft.com/office/drawing/2014/main" id="{9FFD9798-32D5-962B-EE7A-5A8679965D7B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560" y="2251"/>
              <a:ext cx="545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1665 w 21600"/>
                <a:gd name="T37" fmla="*/ 4156 h 21600"/>
                <a:gd name="T38" fmla="*/ 16527 w 21600"/>
                <a:gd name="T39" fmla="*/ 17315 h 216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600" h="21600" extrusionOk="0">
                  <a:moveTo>
                    <a:pt x="0" y="18014"/>
                  </a:moveTo>
                  <a:lnTo>
                    <a:pt x="0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68" y="1428"/>
                  </a:lnTo>
                  <a:lnTo>
                    <a:pt x="3468" y="0"/>
                  </a:lnTo>
                  <a:lnTo>
                    <a:pt x="21653" y="0"/>
                  </a:lnTo>
                  <a:lnTo>
                    <a:pt x="21653" y="18828"/>
                  </a:lnTo>
                  <a:lnTo>
                    <a:pt x="19954" y="188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16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  <a:path w="21600" h="21600" extrusionOk="0">
                  <a:moveTo>
                    <a:pt x="3486" y="1428"/>
                  </a:moveTo>
                  <a:lnTo>
                    <a:pt x="19954" y="1428"/>
                  </a:lnTo>
                  <a:lnTo>
                    <a:pt x="19954" y="20214"/>
                  </a:lnTo>
                  <a:lnTo>
                    <a:pt x="18256" y="20214"/>
                  </a:lnTo>
                  <a:lnTo>
                    <a:pt x="18256" y="2800"/>
                  </a:lnTo>
                  <a:lnTo>
                    <a:pt x="1645" y="2800"/>
                  </a:lnTo>
                  <a:lnTo>
                    <a:pt x="1645" y="1428"/>
                  </a:lnTo>
                  <a:lnTo>
                    <a:pt x="3486" y="1428"/>
                  </a:lnTo>
                  <a:close/>
                </a:path>
                <a:path w="21600" h="21600" extrusionOk="0">
                  <a:moveTo>
                    <a:pt x="0" y="18014"/>
                  </a:moveTo>
                  <a:lnTo>
                    <a:pt x="4434" y="18000"/>
                  </a:lnTo>
                  <a:lnTo>
                    <a:pt x="4434" y="21600"/>
                  </a:lnTo>
                  <a:lnTo>
                    <a:pt x="0" y="18014"/>
                  </a:ln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fr-FR"/>
            </a:p>
          </p:txBody>
        </p:sp>
        <p:sp>
          <p:nvSpPr>
            <p:cNvPr id="99358" name="Text Box 62">
              <a:extLst>
                <a:ext uri="{FF2B5EF4-FFF2-40B4-BE49-F238E27FC236}">
                  <a16:creationId xmlns:a16="http://schemas.microsoft.com/office/drawing/2014/main" id="{220A6A4D-5B92-75E3-83AA-59DA3A000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0" y="2387"/>
              <a:ext cx="4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2000">
                  <a:latin typeface="Arial" panose="020B0604020202020204" pitchFamily="34" charset="0"/>
                </a:rPr>
                <a:t>M</a:t>
              </a:r>
            </a:p>
          </p:txBody>
        </p:sp>
        <p:sp>
          <p:nvSpPr>
            <p:cNvPr id="99359" name="Text Box 64">
              <a:extLst>
                <a:ext uri="{FF2B5EF4-FFF2-40B4-BE49-F238E27FC236}">
                  <a16:creationId xmlns:a16="http://schemas.microsoft.com/office/drawing/2014/main" id="{F3F793FF-A9DF-6EB9-D287-8674664C2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" y="2387"/>
              <a:ext cx="4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fr-FR" sz="2000">
                  <a:latin typeface="Arial" panose="020B0604020202020204" pitchFamily="34" charset="0"/>
                </a:rPr>
                <a:t>M*</a:t>
              </a:r>
            </a:p>
          </p:txBody>
        </p:sp>
        <p:grpSp>
          <p:nvGrpSpPr>
            <p:cNvPr id="99360" name="Group 66">
              <a:extLst>
                <a:ext uri="{FF2B5EF4-FFF2-40B4-BE49-F238E27FC236}">
                  <a16:creationId xmlns:a16="http://schemas.microsoft.com/office/drawing/2014/main" id="{1B2A5FE4-A269-F1BE-B491-50B094D261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6" y="2342"/>
              <a:ext cx="272" cy="317"/>
              <a:chOff x="4921" y="2614"/>
              <a:chExt cx="272" cy="317"/>
            </a:xfrm>
          </p:grpSpPr>
          <p:sp>
            <p:nvSpPr>
              <p:cNvPr id="99361" name="Rectangle 65">
                <a:extLst>
                  <a:ext uri="{FF2B5EF4-FFF2-40B4-BE49-F238E27FC236}">
                    <a16:creationId xmlns:a16="http://schemas.microsoft.com/office/drawing/2014/main" id="{ECEE0F58-2501-4943-0687-FE4947732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2614"/>
                <a:ext cx="272" cy="317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9362" name="Text Box 47">
                <a:extLst>
                  <a:ext uri="{FF2B5EF4-FFF2-40B4-BE49-F238E27FC236}">
                    <a16:creationId xmlns:a16="http://schemas.microsoft.com/office/drawing/2014/main" id="{8768C7F9-F3E8-6166-D78E-359E6A6AE2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0" y="2636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3300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</p:grpSp>
      <p:grpSp>
        <p:nvGrpSpPr>
          <p:cNvPr id="8" name="Group 128">
            <a:extLst>
              <a:ext uri="{FF2B5EF4-FFF2-40B4-BE49-F238E27FC236}">
                <a16:creationId xmlns:a16="http://schemas.microsoft.com/office/drawing/2014/main" id="{BC59BFA0-5FFC-B045-691B-37948F2ACD9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852738"/>
            <a:ext cx="8353425" cy="1584325"/>
            <a:chOff x="158" y="1797"/>
            <a:chExt cx="5262" cy="998"/>
          </a:xfrm>
        </p:grpSpPr>
        <p:grpSp>
          <p:nvGrpSpPr>
            <p:cNvPr id="99334" name="Group 125">
              <a:extLst>
                <a:ext uri="{FF2B5EF4-FFF2-40B4-BE49-F238E27FC236}">
                  <a16:creationId xmlns:a16="http://schemas.microsoft.com/office/drawing/2014/main" id="{1F83F947-FEB7-FF2B-09E6-A60F92D215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933"/>
              <a:ext cx="5216" cy="726"/>
              <a:chOff x="204" y="1933"/>
              <a:chExt cx="5216" cy="726"/>
            </a:xfrm>
          </p:grpSpPr>
          <p:grpSp>
            <p:nvGrpSpPr>
              <p:cNvPr id="99337" name="Group 118">
                <a:extLst>
                  <a:ext uri="{FF2B5EF4-FFF2-40B4-BE49-F238E27FC236}">
                    <a16:creationId xmlns:a16="http://schemas.microsoft.com/office/drawing/2014/main" id="{289D1C41-5330-B5FB-7025-347228254E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63" y="2036"/>
                <a:ext cx="881" cy="442"/>
                <a:chOff x="1510" y="1570"/>
                <a:chExt cx="881" cy="442"/>
              </a:xfrm>
            </p:grpSpPr>
            <p:sp>
              <p:nvSpPr>
                <p:cNvPr id="99352" name="Line 27">
                  <a:extLst>
                    <a:ext uri="{FF2B5EF4-FFF2-40B4-BE49-F238E27FC236}">
                      <a16:creationId xmlns:a16="http://schemas.microsoft.com/office/drawing/2014/main" id="{5EE6181F-3E0D-75BC-68EF-4D02A7CA1C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55" y="1798"/>
                  <a:ext cx="5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353" name="Text Box 28">
                  <a:extLst>
                    <a:ext uri="{FF2B5EF4-FFF2-40B4-BE49-F238E27FC236}">
                      <a16:creationId xmlns:a16="http://schemas.microsoft.com/office/drawing/2014/main" id="{42508B3A-87DF-1110-62F6-78790D8045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0" y="1570"/>
                  <a:ext cx="881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fr-FR" sz="2000">
                      <a:solidFill>
                        <a:srgbClr val="663300"/>
                      </a:solidFill>
                      <a:latin typeface="Arial" panose="020B0604020202020204" pitchFamily="34" charset="0"/>
                    </a:rPr>
                    <a:t>Calculate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fr-FR" sz="2000">
                      <a:solidFill>
                        <a:srgbClr val="663300"/>
                      </a:solidFill>
                      <a:latin typeface="Arial" panose="020B0604020202020204" pitchFamily="34" charset="0"/>
                    </a:rPr>
                    <a:t>Cumulants</a:t>
                  </a:r>
                </a:p>
              </p:txBody>
            </p:sp>
          </p:grpSp>
          <p:sp>
            <p:nvSpPr>
              <p:cNvPr id="99338" name="AutoShape 30">
                <a:extLst>
                  <a:ext uri="{FF2B5EF4-FFF2-40B4-BE49-F238E27FC236}">
                    <a16:creationId xmlns:a16="http://schemas.microsoft.com/office/drawing/2014/main" id="{F0113718-77CC-D582-B15A-E4B57209C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1" y="2024"/>
                <a:ext cx="544" cy="499"/>
              </a:xfrm>
              <a:prstGeom prst="cube">
                <a:avLst>
                  <a:gd name="adj" fmla="val 2500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99339" name="Group 119">
                <a:extLst>
                  <a:ext uri="{FF2B5EF4-FFF2-40B4-BE49-F238E27FC236}">
                    <a16:creationId xmlns:a16="http://schemas.microsoft.com/office/drawing/2014/main" id="{AF60770E-2069-BC00-D521-A6CD0635A3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4" y="2036"/>
                <a:ext cx="970" cy="442"/>
                <a:chOff x="3271" y="1582"/>
                <a:chExt cx="970" cy="442"/>
              </a:xfrm>
            </p:grpSpPr>
            <p:sp>
              <p:nvSpPr>
                <p:cNvPr id="99350" name="Line 34">
                  <a:extLst>
                    <a:ext uri="{FF2B5EF4-FFF2-40B4-BE49-F238E27FC236}">
                      <a16:creationId xmlns:a16="http://schemas.microsoft.com/office/drawing/2014/main" id="{CFB3C11B-91D1-4C31-15FA-FBC6F0F1E6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0" y="1810"/>
                  <a:ext cx="56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351" name="Text Box 35">
                  <a:extLst>
                    <a:ext uri="{FF2B5EF4-FFF2-40B4-BE49-F238E27FC236}">
                      <a16:creationId xmlns:a16="http://schemas.microsoft.com/office/drawing/2014/main" id="{AE1D2804-D272-B2F8-A652-E0BBAB18323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71" y="1582"/>
                  <a:ext cx="970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fr-FR" sz="2000">
                      <a:solidFill>
                        <a:srgbClr val="663300"/>
                      </a:solidFill>
                      <a:latin typeface="Arial" panose="020B0604020202020204" pitchFamily="34" charset="0"/>
                    </a:rPr>
                    <a:t>Decompose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GB" altLang="fr-FR" sz="2000">
                      <a:solidFill>
                        <a:srgbClr val="663300"/>
                      </a:solidFill>
                      <a:latin typeface="Arial" panose="020B0604020202020204" pitchFamily="34" charset="0"/>
                    </a:rPr>
                    <a:t>Tensor</a:t>
                  </a:r>
                </a:p>
              </p:txBody>
            </p:sp>
          </p:grpSp>
          <p:grpSp>
            <p:nvGrpSpPr>
              <p:cNvPr id="99340" name="Group 110">
                <a:extLst>
                  <a:ext uri="{FF2B5EF4-FFF2-40B4-BE49-F238E27FC236}">
                    <a16:creationId xmlns:a16="http://schemas.microsoft.com/office/drawing/2014/main" id="{A2ADC8E1-CCE9-6673-8DBA-D59F71775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75" y="1979"/>
                <a:ext cx="545" cy="499"/>
                <a:chOff x="4422" y="1525"/>
                <a:chExt cx="545" cy="499"/>
              </a:xfrm>
            </p:grpSpPr>
            <p:sp>
              <p:nvSpPr>
                <p:cNvPr id="99348" name="Documents" descr="Grand damier">
                  <a:extLst>
                    <a:ext uri="{FF2B5EF4-FFF2-40B4-BE49-F238E27FC236}">
                      <a16:creationId xmlns:a16="http://schemas.microsoft.com/office/drawing/2014/main" id="{D8F99BD8-B07B-F84D-F626-9BC22ACB96B9}"/>
                    </a:ext>
                  </a:extLst>
                </p:cNvPr>
                <p:cNvSpPr>
                  <a:spLocks noEditPoints="1" noChangeArrowheads="1"/>
                </p:cNvSpPr>
                <p:nvPr/>
              </p:nvSpPr>
              <p:spPr bwMode="auto">
                <a:xfrm>
                  <a:off x="4422" y="1525"/>
                  <a:ext cx="545" cy="49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1665 w 21600"/>
                    <a:gd name="T37" fmla="*/ 4156 h 21600"/>
                    <a:gd name="T38" fmla="*/ 16527 w 21600"/>
                    <a:gd name="T39" fmla="*/ 17315 h 216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1600" h="21600" extrusionOk="0">
                      <a:moveTo>
                        <a:pt x="0" y="18014"/>
                      </a:moveTo>
                      <a:lnTo>
                        <a:pt x="0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68" y="1428"/>
                      </a:lnTo>
                      <a:lnTo>
                        <a:pt x="3468" y="0"/>
                      </a:lnTo>
                      <a:lnTo>
                        <a:pt x="21653" y="0"/>
                      </a:lnTo>
                      <a:lnTo>
                        <a:pt x="21653" y="18828"/>
                      </a:lnTo>
                      <a:lnTo>
                        <a:pt x="19954" y="188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16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  <a:path w="21600" h="21600" extrusionOk="0">
                      <a:moveTo>
                        <a:pt x="3486" y="1428"/>
                      </a:moveTo>
                      <a:lnTo>
                        <a:pt x="19954" y="1428"/>
                      </a:lnTo>
                      <a:lnTo>
                        <a:pt x="19954" y="20214"/>
                      </a:lnTo>
                      <a:lnTo>
                        <a:pt x="18256" y="20214"/>
                      </a:lnTo>
                      <a:lnTo>
                        <a:pt x="18256" y="2800"/>
                      </a:lnTo>
                      <a:lnTo>
                        <a:pt x="1645" y="2800"/>
                      </a:lnTo>
                      <a:lnTo>
                        <a:pt x="1645" y="1428"/>
                      </a:lnTo>
                      <a:lnTo>
                        <a:pt x="3486" y="1428"/>
                      </a:lnTo>
                      <a:close/>
                    </a:path>
                    <a:path w="21600" h="21600" extrusionOk="0">
                      <a:moveTo>
                        <a:pt x="0" y="18014"/>
                      </a:moveTo>
                      <a:lnTo>
                        <a:pt x="4434" y="18000"/>
                      </a:lnTo>
                      <a:lnTo>
                        <a:pt x="4434" y="21600"/>
                      </a:lnTo>
                      <a:lnTo>
                        <a:pt x="0" y="18014"/>
                      </a:lnTo>
                      <a:close/>
                    </a:path>
                  </a:pathLst>
                </a:custGeom>
                <a:blipFill dpi="0" rotWithShape="0">
                  <a:blip r:embed="rId4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99349" name="Text Box 61">
                  <a:extLst>
                    <a:ext uri="{FF2B5EF4-FFF2-40B4-BE49-F238E27FC236}">
                      <a16:creationId xmlns:a16="http://schemas.microsoft.com/office/drawing/2014/main" id="{E7155DE5-A3F0-C43A-5C4C-F15D2155B5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68" y="1661"/>
                  <a:ext cx="45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fr-FR" sz="2000">
                      <a:latin typeface="Arial" panose="020B0604020202020204" pitchFamily="34" charset="0"/>
                    </a:rPr>
                    <a:t>M</a:t>
                  </a:r>
                </a:p>
              </p:txBody>
            </p:sp>
          </p:grpSp>
          <p:grpSp>
            <p:nvGrpSpPr>
              <p:cNvPr id="99341" name="Group 112">
                <a:extLst>
                  <a:ext uri="{FF2B5EF4-FFF2-40B4-BE49-F238E27FC236}">
                    <a16:creationId xmlns:a16="http://schemas.microsoft.com/office/drawing/2014/main" id="{9B919C60-7EFE-97C3-CB16-EE22CB8804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" y="1934"/>
                <a:ext cx="379" cy="725"/>
                <a:chOff x="0" y="2478"/>
                <a:chExt cx="379" cy="725"/>
              </a:xfrm>
            </p:grpSpPr>
            <p:sp>
              <p:nvSpPr>
                <p:cNvPr id="99346" name="Rectangle 102">
                  <a:extLst>
                    <a:ext uri="{FF2B5EF4-FFF2-40B4-BE49-F238E27FC236}">
                      <a16:creationId xmlns:a16="http://schemas.microsoft.com/office/drawing/2014/main" id="{951558A0-D2E5-3A99-6E0D-25906B804D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" y="2478"/>
                  <a:ext cx="271" cy="725"/>
                </a:xfrm>
                <a:prstGeom prst="rect">
                  <a:avLst/>
                </a:prstGeom>
                <a:gradFill rotWithShape="1">
                  <a:gsLst>
                    <a:gs pos="0">
                      <a:srgbClr val="505050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solidFill>
                      <a:srgbClr val="6633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347" name="Text Box 103">
                  <a:extLst>
                    <a:ext uri="{FF2B5EF4-FFF2-40B4-BE49-F238E27FC236}">
                      <a16:creationId xmlns:a16="http://schemas.microsoft.com/office/drawing/2014/main" id="{58DF43FD-9F01-F0A4-A800-9A4EC22116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726"/>
                  <a:ext cx="37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fr-FR" sz="2000">
                      <a:solidFill>
                        <a:srgbClr val="66FFFF"/>
                      </a:solidFill>
                      <a:latin typeface="Arial" panose="020B0604020202020204" pitchFamily="34" charset="0"/>
                    </a:rPr>
                    <a:t>U</a:t>
                  </a:r>
                </a:p>
              </p:txBody>
            </p:sp>
          </p:grpSp>
          <p:sp>
            <p:nvSpPr>
              <p:cNvPr id="99342" name="Text Box 108">
                <a:extLst>
                  <a:ext uri="{FF2B5EF4-FFF2-40B4-BE49-F238E27FC236}">
                    <a16:creationId xmlns:a16="http://schemas.microsoft.com/office/drawing/2014/main" id="{189D60FF-8E4F-EA87-0CB5-29FB96289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" y="2192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fr-FR" altLang="fr-FR" sz="1600" b="1">
                    <a:solidFill>
                      <a:srgbClr val="663300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  <p:grpSp>
            <p:nvGrpSpPr>
              <p:cNvPr id="99343" name="Group 121">
                <a:extLst>
                  <a:ext uri="{FF2B5EF4-FFF2-40B4-BE49-F238E27FC236}">
                    <a16:creationId xmlns:a16="http://schemas.microsoft.com/office/drawing/2014/main" id="{394C9F4B-92FD-F6E6-417E-7322F821A2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8" y="1933"/>
                <a:ext cx="1134" cy="726"/>
                <a:chOff x="929" y="709"/>
                <a:chExt cx="816" cy="726"/>
              </a:xfrm>
            </p:grpSpPr>
            <p:sp>
              <p:nvSpPr>
                <p:cNvPr id="99344" name="Rectangle 122" descr="blanc)">
                  <a:extLst>
                    <a:ext uri="{FF2B5EF4-FFF2-40B4-BE49-F238E27FC236}">
                      <a16:creationId xmlns:a16="http://schemas.microsoft.com/office/drawing/2014/main" id="{D685657B-B3ED-86C5-801B-B5618DF2F2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9" y="709"/>
                  <a:ext cx="816" cy="726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solidFill>
                      <a:srgbClr val="6633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99345" name="Text Box 123">
                  <a:extLst>
                    <a:ext uri="{FF2B5EF4-FFF2-40B4-BE49-F238E27FC236}">
                      <a16:creationId xmlns:a16="http://schemas.microsoft.com/office/drawing/2014/main" id="{B1A6AE74-50F8-1AEF-5C76-DFAE309EEC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1" y="936"/>
                  <a:ext cx="453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fr-FR" sz="2000">
                      <a:solidFill>
                        <a:srgbClr val="66FFFF"/>
                      </a:solidFill>
                      <a:latin typeface="Arial" panose="020B0604020202020204" pitchFamily="34" charset="0"/>
                    </a:rPr>
                    <a:t>X</a:t>
                  </a:r>
                </a:p>
              </p:txBody>
            </p:sp>
          </p:grpSp>
        </p:grpSp>
        <p:sp>
          <p:nvSpPr>
            <p:cNvPr id="99335" name="AutoShape 126">
              <a:extLst>
                <a:ext uri="{FF2B5EF4-FFF2-40B4-BE49-F238E27FC236}">
                  <a16:creationId xmlns:a16="http://schemas.microsoft.com/office/drawing/2014/main" id="{30DFE1A5-3C13-2390-C222-F1907C019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179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336" name="AutoShape 127">
              <a:extLst>
                <a:ext uri="{FF2B5EF4-FFF2-40B4-BE49-F238E27FC236}">
                  <a16:creationId xmlns:a16="http://schemas.microsoft.com/office/drawing/2014/main" id="{A3605E77-C7C2-67E0-B95C-98D4586CFA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837" y="179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CF1AFF63-7965-E163-3B98-44B035DE2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76225"/>
            <a:ext cx="597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hlink"/>
                </a:solidFill>
                <a:latin typeface="Times" panose="02020603050405020304" pitchFamily="18" charset="0"/>
              </a:rPr>
              <a:t>Principal Components Analysis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5FB8DDB5-654E-B895-C6BA-76098B20E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1038225"/>
            <a:ext cx="719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zh-CN" sz="2800">
                <a:latin typeface="Times New Roman" panose="02020603050405020304" pitchFamily="18" charset="0"/>
                <a:cs typeface="Arial" panose="020B0604020202020204" pitchFamily="34" charset="0"/>
              </a:rPr>
              <a:t>Pearson, 1901</a:t>
            </a:r>
            <a:endParaRPr lang="fr-FR" altLang="zh-CN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6" descr="Pearson_1901_A">
            <a:extLst>
              <a:ext uri="{FF2B5EF4-FFF2-40B4-BE49-F238E27FC236}">
                <a16:creationId xmlns:a16="http://schemas.microsoft.com/office/drawing/2014/main" id="{79C47D60-E76F-F848-104E-772F22FFF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/>
          <a:stretch>
            <a:fillRect/>
          </a:stretch>
        </p:blipFill>
        <p:spPr bwMode="auto">
          <a:xfrm>
            <a:off x="0" y="1844675"/>
            <a:ext cx="45720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Pearson_1901_B">
            <a:extLst>
              <a:ext uri="{FF2B5EF4-FFF2-40B4-BE49-F238E27FC236}">
                <a16:creationId xmlns:a16="http://schemas.microsoft.com/office/drawing/2014/main" id="{78FA95F7-54D4-6EB4-563D-A4FB4C87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9"/>
          <a:stretch>
            <a:fillRect/>
          </a:stretch>
        </p:blipFill>
        <p:spPr bwMode="auto">
          <a:xfrm>
            <a:off x="4525963" y="2735263"/>
            <a:ext cx="461803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24E44E22-BA48-585A-A5A3-5A8B36F89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3375"/>
            <a:ext cx="8229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JADE</a:t>
            </a:r>
          </a:p>
        </p:txBody>
      </p:sp>
      <p:grpSp>
        <p:nvGrpSpPr>
          <p:cNvPr id="101379" name="Group 72">
            <a:extLst>
              <a:ext uri="{FF2B5EF4-FFF2-40B4-BE49-F238E27FC236}">
                <a16:creationId xmlns:a16="http://schemas.microsoft.com/office/drawing/2014/main" id="{DB56DFFC-71DB-2F03-1689-3ACDFDF9F3DB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484313"/>
            <a:ext cx="3409950" cy="1152525"/>
            <a:chOff x="1412" y="1706"/>
            <a:chExt cx="2148" cy="726"/>
          </a:xfrm>
        </p:grpSpPr>
        <p:grpSp>
          <p:nvGrpSpPr>
            <p:cNvPr id="101416" name="Group 14">
              <a:extLst>
                <a:ext uri="{FF2B5EF4-FFF2-40B4-BE49-F238E27FC236}">
                  <a16:creationId xmlns:a16="http://schemas.microsoft.com/office/drawing/2014/main" id="{0D7AE886-2448-60F0-042E-20302F91F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12" y="1707"/>
              <a:ext cx="379" cy="725"/>
              <a:chOff x="3635" y="709"/>
              <a:chExt cx="379" cy="725"/>
            </a:xfrm>
          </p:grpSpPr>
          <p:sp>
            <p:nvSpPr>
              <p:cNvPr id="101427" name="Rectangle 15">
                <a:extLst>
                  <a:ext uri="{FF2B5EF4-FFF2-40B4-BE49-F238E27FC236}">
                    <a16:creationId xmlns:a16="http://schemas.microsoft.com/office/drawing/2014/main" id="{D57573B0-9D84-9985-7A88-1827DCCE7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52" y="709"/>
                <a:ext cx="317" cy="725"/>
              </a:xfrm>
              <a:prstGeom prst="rect">
                <a:avLst/>
              </a:prstGeom>
              <a:gradFill rotWithShape="1">
                <a:gsLst>
                  <a:gs pos="0">
                    <a:srgbClr val="505050"/>
                  </a:gs>
                  <a:gs pos="100000">
                    <a:srgbClr val="DDDDDD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428" name="Text Box 16">
                <a:extLst>
                  <a:ext uri="{FF2B5EF4-FFF2-40B4-BE49-F238E27FC236}">
                    <a16:creationId xmlns:a16="http://schemas.microsoft.com/office/drawing/2014/main" id="{5CBFD1BD-9DA0-D4AB-157C-DFC716F301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" y="912"/>
                <a:ext cx="3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FFFF"/>
                    </a:solidFill>
                    <a:latin typeface="Arial" panose="020B0604020202020204" pitchFamily="34" charset="0"/>
                  </a:rPr>
                  <a:t>U</a:t>
                </a:r>
              </a:p>
            </p:txBody>
          </p:sp>
        </p:grpSp>
        <p:grpSp>
          <p:nvGrpSpPr>
            <p:cNvPr id="101417" name="Group 70">
              <a:extLst>
                <a:ext uri="{FF2B5EF4-FFF2-40B4-BE49-F238E27FC236}">
                  <a16:creationId xmlns:a16="http://schemas.microsoft.com/office/drawing/2014/main" id="{AF17E62A-2059-823B-47AF-5739E147CA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2" y="1809"/>
              <a:ext cx="614" cy="442"/>
              <a:chOff x="2608" y="1706"/>
              <a:chExt cx="614" cy="442"/>
            </a:xfrm>
          </p:grpSpPr>
          <p:sp>
            <p:nvSpPr>
              <p:cNvPr id="101425" name="Line 36">
                <a:extLst>
                  <a:ext uri="{FF2B5EF4-FFF2-40B4-BE49-F238E27FC236}">
                    <a16:creationId xmlns:a16="http://schemas.microsoft.com/office/drawing/2014/main" id="{5D89B642-151E-5FC5-5A3E-8A632ADC1E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31" y="1934"/>
                <a:ext cx="5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426" name="Text Box 37">
                <a:extLst>
                  <a:ext uri="{FF2B5EF4-FFF2-40B4-BE49-F238E27FC236}">
                    <a16:creationId xmlns:a16="http://schemas.microsoft.com/office/drawing/2014/main" id="{AF31C25B-F1EE-6C4C-07A4-3AE47ABA5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8" y="1706"/>
                <a:ext cx="61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3300"/>
                    </a:solidFill>
                    <a:latin typeface="Arial" panose="020B0604020202020204" pitchFamily="34" charset="0"/>
                  </a:rPr>
                  <a:t>Rotate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3300"/>
                    </a:solidFill>
                    <a:latin typeface="Arial" panose="020B0604020202020204" pitchFamily="34" charset="0"/>
                  </a:rPr>
                  <a:t>Scores</a:t>
                </a:r>
              </a:p>
            </p:txBody>
          </p:sp>
        </p:grpSp>
        <p:grpSp>
          <p:nvGrpSpPr>
            <p:cNvPr id="101418" name="Group 38">
              <a:extLst>
                <a:ext uri="{FF2B5EF4-FFF2-40B4-BE49-F238E27FC236}">
                  <a16:creationId xmlns:a16="http://schemas.microsoft.com/office/drawing/2014/main" id="{79365ABC-AD13-9C95-D423-35BBE715A6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888"/>
              <a:ext cx="272" cy="317"/>
              <a:chOff x="4921" y="2614"/>
              <a:chExt cx="272" cy="317"/>
            </a:xfrm>
          </p:grpSpPr>
          <p:sp>
            <p:nvSpPr>
              <p:cNvPr id="101423" name="Rectangle 39">
                <a:extLst>
                  <a:ext uri="{FF2B5EF4-FFF2-40B4-BE49-F238E27FC236}">
                    <a16:creationId xmlns:a16="http://schemas.microsoft.com/office/drawing/2014/main" id="{75A5F272-8A24-ED57-89A0-BA916C84D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" y="2614"/>
                <a:ext cx="272" cy="317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00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424" name="Text Box 40">
                <a:extLst>
                  <a:ext uri="{FF2B5EF4-FFF2-40B4-BE49-F238E27FC236}">
                    <a16:creationId xmlns:a16="http://schemas.microsoft.com/office/drawing/2014/main" id="{B5B1C469-ABF5-483F-C803-78E3FC521F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50" y="2636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3300"/>
                    </a:solidFill>
                    <a:latin typeface="Arial" panose="020B0604020202020204" pitchFamily="34" charset="0"/>
                  </a:rPr>
                  <a:t>V</a:t>
                </a:r>
              </a:p>
            </p:txBody>
          </p:sp>
        </p:grpSp>
        <p:grpSp>
          <p:nvGrpSpPr>
            <p:cNvPr id="101419" name="Group 71">
              <a:extLst>
                <a:ext uri="{FF2B5EF4-FFF2-40B4-BE49-F238E27FC236}">
                  <a16:creationId xmlns:a16="http://schemas.microsoft.com/office/drawing/2014/main" id="{7BF67AB3-A9AD-2111-BF70-8A19B659A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3" y="1706"/>
              <a:ext cx="317" cy="726"/>
              <a:chOff x="3516" y="1706"/>
              <a:chExt cx="317" cy="726"/>
            </a:xfrm>
          </p:grpSpPr>
          <p:sp>
            <p:nvSpPr>
              <p:cNvPr id="101421" name="Rectangle 42">
                <a:extLst>
                  <a:ext uri="{FF2B5EF4-FFF2-40B4-BE49-F238E27FC236}">
                    <a16:creationId xmlns:a16="http://schemas.microsoft.com/office/drawing/2014/main" id="{5FC6AE9F-FE24-F56A-5D06-0DC34CDB88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1706"/>
                <a:ext cx="317" cy="726"/>
              </a:xfrm>
              <a:prstGeom prst="rect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422" name="Text Box 43">
                <a:extLst>
                  <a:ext uri="{FF2B5EF4-FFF2-40B4-BE49-F238E27FC236}">
                    <a16:creationId xmlns:a16="http://schemas.microsoft.com/office/drawing/2014/main" id="{912BB832-C59B-7765-1269-F4B3EEDD31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1903"/>
                <a:ext cx="24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1600" b="1">
                    <a:solidFill>
                      <a:srgbClr val="66FFFF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sp>
          <p:nvSpPr>
            <p:cNvPr id="101420" name="Text Box 69">
              <a:extLst>
                <a:ext uri="{FF2B5EF4-FFF2-40B4-BE49-F238E27FC236}">
                  <a16:creationId xmlns:a16="http://schemas.microsoft.com/office/drawing/2014/main" id="{F770F8A9-6441-7F5E-694E-BD96FE84D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" y="193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>
                  <a:solidFill>
                    <a:srgbClr val="663300"/>
                  </a:solidFill>
                  <a:latin typeface="Arial" panose="020B0604020202020204" pitchFamily="34" charset="0"/>
                </a:rPr>
                <a:t>x</a:t>
              </a:r>
              <a:endParaRPr lang="en-GB" altLang="fr-FR" sz="18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105">
            <a:extLst>
              <a:ext uri="{FF2B5EF4-FFF2-40B4-BE49-F238E27FC236}">
                <a16:creationId xmlns:a16="http://schemas.microsoft.com/office/drawing/2014/main" id="{F5B9C1A8-BDA4-347B-A373-7E9871887467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357563"/>
            <a:ext cx="5903912" cy="1152525"/>
            <a:chOff x="295" y="2115"/>
            <a:chExt cx="3719" cy="726"/>
          </a:xfrm>
        </p:grpSpPr>
        <p:sp>
          <p:nvSpPr>
            <p:cNvPr id="101404" name="Line 17">
              <a:extLst>
                <a:ext uri="{FF2B5EF4-FFF2-40B4-BE49-F238E27FC236}">
                  <a16:creationId xmlns:a16="http://schemas.microsoft.com/office/drawing/2014/main" id="{822B27E6-9725-6AE8-0BFE-AA138A48B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9" y="2478"/>
              <a:ext cx="5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405" name="Text Box 18">
              <a:extLst>
                <a:ext uri="{FF2B5EF4-FFF2-40B4-BE49-F238E27FC236}">
                  <a16:creationId xmlns:a16="http://schemas.microsoft.com/office/drawing/2014/main" id="{6E9626EE-367F-48EA-03B4-D4F01DF00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" y="235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1600" b="1">
                  <a:solidFill>
                    <a:srgbClr val="6633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grpSp>
          <p:nvGrpSpPr>
            <p:cNvPr id="101406" name="Group 19">
              <a:extLst>
                <a:ext uri="{FF2B5EF4-FFF2-40B4-BE49-F238E27FC236}">
                  <a16:creationId xmlns:a16="http://schemas.microsoft.com/office/drawing/2014/main" id="{D2920334-077C-9DFC-5549-C78C2E8BFC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341"/>
              <a:ext cx="1134" cy="284"/>
              <a:chOff x="3243" y="2795"/>
              <a:chExt cx="816" cy="378"/>
            </a:xfrm>
          </p:grpSpPr>
          <p:sp>
            <p:nvSpPr>
              <p:cNvPr id="101414" name="Rectangle 20">
                <a:extLst>
                  <a:ext uri="{FF2B5EF4-FFF2-40B4-BE49-F238E27FC236}">
                    <a16:creationId xmlns:a16="http://schemas.microsoft.com/office/drawing/2014/main" id="{C499AD49-2BCF-B3F7-5168-52B9477C0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795"/>
                <a:ext cx="816" cy="363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415" name="Text Box 21">
                <a:extLst>
                  <a:ext uri="{FF2B5EF4-FFF2-40B4-BE49-F238E27FC236}">
                    <a16:creationId xmlns:a16="http://schemas.microsoft.com/office/drawing/2014/main" id="{EFC29D8B-C6FE-7B82-129A-AFD6C6E727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0" y="2840"/>
                <a:ext cx="453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FFFF"/>
                    </a:solidFill>
                    <a:latin typeface="Arial" panose="020B0604020202020204" pitchFamily="34" charset="0"/>
                  </a:rPr>
                  <a:t>S</a:t>
                </a:r>
              </a:p>
            </p:txBody>
          </p:sp>
        </p:grpSp>
        <p:grpSp>
          <p:nvGrpSpPr>
            <p:cNvPr id="101407" name="Group 83">
              <a:extLst>
                <a:ext uri="{FF2B5EF4-FFF2-40B4-BE49-F238E27FC236}">
                  <a16:creationId xmlns:a16="http://schemas.microsoft.com/office/drawing/2014/main" id="{2BFB26C2-B65F-94AA-CE18-A466791AD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2115"/>
              <a:ext cx="317" cy="726"/>
              <a:chOff x="3516" y="1706"/>
              <a:chExt cx="317" cy="726"/>
            </a:xfrm>
          </p:grpSpPr>
          <p:sp>
            <p:nvSpPr>
              <p:cNvPr id="101412" name="Rectangle 84">
                <a:extLst>
                  <a:ext uri="{FF2B5EF4-FFF2-40B4-BE49-F238E27FC236}">
                    <a16:creationId xmlns:a16="http://schemas.microsoft.com/office/drawing/2014/main" id="{F21B627B-A5E7-FB7E-4D22-75F6A78F6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1706"/>
                <a:ext cx="317" cy="726"/>
              </a:xfrm>
              <a:prstGeom prst="rect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413" name="Text Box 85">
                <a:extLst>
                  <a:ext uri="{FF2B5EF4-FFF2-40B4-BE49-F238E27FC236}">
                    <a16:creationId xmlns:a16="http://schemas.microsoft.com/office/drawing/2014/main" id="{30DFF41F-03B4-C58C-5D8B-965A5A5AB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1903"/>
                <a:ext cx="24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1600" b="1">
                    <a:solidFill>
                      <a:srgbClr val="66FFFF"/>
                    </a:solidFill>
                    <a:latin typeface="Arial" panose="020B0604020202020204" pitchFamily="34" charset="0"/>
                  </a:rPr>
                  <a:t>W</a:t>
                </a:r>
              </a:p>
            </p:txBody>
          </p:sp>
        </p:grpSp>
        <p:grpSp>
          <p:nvGrpSpPr>
            <p:cNvPr id="101408" name="Group 92">
              <a:extLst>
                <a:ext uri="{FF2B5EF4-FFF2-40B4-BE49-F238E27FC236}">
                  <a16:creationId xmlns:a16="http://schemas.microsoft.com/office/drawing/2014/main" id="{B9DF713A-F6E0-16CE-06AB-25E3577D7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3" y="2115"/>
              <a:ext cx="1134" cy="726"/>
              <a:chOff x="929" y="709"/>
              <a:chExt cx="816" cy="726"/>
            </a:xfrm>
          </p:grpSpPr>
          <p:sp>
            <p:nvSpPr>
              <p:cNvPr id="101410" name="Rectangle 93" descr="blanc)">
                <a:extLst>
                  <a:ext uri="{FF2B5EF4-FFF2-40B4-BE49-F238E27FC236}">
                    <a16:creationId xmlns:a16="http://schemas.microsoft.com/office/drawing/2014/main" id="{5C829E67-58E5-FEBE-4B9A-B23B0B487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709"/>
                <a:ext cx="816" cy="72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411" name="Text Box 94">
                <a:extLst>
                  <a:ext uri="{FF2B5EF4-FFF2-40B4-BE49-F238E27FC236}">
                    <a16:creationId xmlns:a16="http://schemas.microsoft.com/office/drawing/2014/main" id="{D7FF159A-69E0-9D32-D73D-A2A1D1FE98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936"/>
                <a:ext cx="45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FFFF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sp>
          <p:nvSpPr>
            <p:cNvPr id="101409" name="Rectangle 104">
              <a:extLst>
                <a:ext uri="{FF2B5EF4-FFF2-40B4-BE49-F238E27FC236}">
                  <a16:creationId xmlns:a16="http://schemas.microsoft.com/office/drawing/2014/main" id="{5F16C0F0-5B72-4175-D37C-042652058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2251"/>
              <a:ext cx="80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Calculate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Signals</a:t>
              </a:r>
              <a:endParaRPr lang="fr-FR" altLang="fr-FR" sz="2000">
                <a:solidFill>
                  <a:srgbClr val="66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58">
            <a:extLst>
              <a:ext uri="{FF2B5EF4-FFF2-40B4-BE49-F238E27FC236}">
                <a16:creationId xmlns:a16="http://schemas.microsoft.com/office/drawing/2014/main" id="{0E6A24DF-76D8-5B1D-5C77-01712D48AB9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797425"/>
            <a:ext cx="7702550" cy="1655763"/>
            <a:chOff x="295" y="3022"/>
            <a:chExt cx="4852" cy="1043"/>
          </a:xfrm>
        </p:grpSpPr>
        <p:grpSp>
          <p:nvGrpSpPr>
            <p:cNvPr id="101382" name="Group 119">
              <a:extLst>
                <a:ext uri="{FF2B5EF4-FFF2-40B4-BE49-F238E27FC236}">
                  <a16:creationId xmlns:a16="http://schemas.microsoft.com/office/drawing/2014/main" id="{996C4F55-9407-BA8F-313A-CCA1978501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3203"/>
              <a:ext cx="317" cy="817"/>
              <a:chOff x="567" y="2115"/>
              <a:chExt cx="317" cy="725"/>
            </a:xfrm>
          </p:grpSpPr>
          <p:sp>
            <p:nvSpPr>
              <p:cNvPr id="101402" name="Rectangle 110">
                <a:extLst>
                  <a:ext uri="{FF2B5EF4-FFF2-40B4-BE49-F238E27FC236}">
                    <a16:creationId xmlns:a16="http://schemas.microsoft.com/office/drawing/2014/main" id="{5D16C90E-EB14-68B0-DAF8-7670C54CC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2115"/>
                <a:ext cx="317" cy="72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403" name="Text Box 111">
                <a:extLst>
                  <a:ext uri="{FF2B5EF4-FFF2-40B4-BE49-F238E27FC236}">
                    <a16:creationId xmlns:a16="http://schemas.microsoft.com/office/drawing/2014/main" id="{53C6A016-AEEF-7D40-FAE3-365D94ED6D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" y="2205"/>
                <a:ext cx="27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1800">
                    <a:solidFill>
                      <a:srgbClr val="66FFFF"/>
                    </a:solidFill>
                    <a:latin typeface="Arial" panose="020B0604020202020204" pitchFamily="34" charset="0"/>
                  </a:rPr>
                  <a:t>S'</a:t>
                </a:r>
              </a:p>
            </p:txBody>
          </p:sp>
        </p:grpSp>
        <p:grpSp>
          <p:nvGrpSpPr>
            <p:cNvPr id="101383" name="Group 129">
              <a:extLst>
                <a:ext uri="{FF2B5EF4-FFF2-40B4-BE49-F238E27FC236}">
                  <a16:creationId xmlns:a16="http://schemas.microsoft.com/office/drawing/2014/main" id="{8DE21547-4B40-CE8F-E8FA-E3226E9B3F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3203"/>
              <a:ext cx="1134" cy="726"/>
              <a:chOff x="929" y="709"/>
              <a:chExt cx="816" cy="726"/>
            </a:xfrm>
          </p:grpSpPr>
          <p:sp>
            <p:nvSpPr>
              <p:cNvPr id="101400" name="Rectangle 130" descr="blanc)">
                <a:extLst>
                  <a:ext uri="{FF2B5EF4-FFF2-40B4-BE49-F238E27FC236}">
                    <a16:creationId xmlns:a16="http://schemas.microsoft.com/office/drawing/2014/main" id="{F59C3F02-4587-9B67-7C91-FC3D23E00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709"/>
                <a:ext cx="816" cy="72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401" name="Text Box 131">
                <a:extLst>
                  <a:ext uri="{FF2B5EF4-FFF2-40B4-BE49-F238E27FC236}">
                    <a16:creationId xmlns:a16="http://schemas.microsoft.com/office/drawing/2014/main" id="{C1FF3198-141C-F0E7-8F73-6268B98458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936"/>
                <a:ext cx="45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FFFF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101384" name="Group 133">
              <a:extLst>
                <a:ext uri="{FF2B5EF4-FFF2-40B4-BE49-F238E27FC236}">
                  <a16:creationId xmlns:a16="http://schemas.microsoft.com/office/drawing/2014/main" id="{EECDEF06-5CB6-BD15-DAA0-E8FB59786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3306"/>
              <a:ext cx="805" cy="442"/>
              <a:chOff x="2528" y="3339"/>
              <a:chExt cx="805" cy="442"/>
            </a:xfrm>
          </p:grpSpPr>
          <p:sp>
            <p:nvSpPr>
              <p:cNvPr id="101398" name="Line 121">
                <a:extLst>
                  <a:ext uri="{FF2B5EF4-FFF2-40B4-BE49-F238E27FC236}">
                    <a16:creationId xmlns:a16="http://schemas.microsoft.com/office/drawing/2014/main" id="{408E54D2-EEF5-6B0E-E094-EFEB8751A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3566"/>
                <a:ext cx="5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399" name="Rectangle 132">
                <a:extLst>
                  <a:ext uri="{FF2B5EF4-FFF2-40B4-BE49-F238E27FC236}">
                    <a16:creationId xmlns:a16="http://schemas.microsoft.com/office/drawing/2014/main" id="{9E4CD028-53F8-EB37-08F5-092030D86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3339"/>
                <a:ext cx="80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3300"/>
                    </a:solidFill>
                    <a:latin typeface="Arial" panose="020B0604020202020204" pitchFamily="34" charset="0"/>
                  </a:rPr>
                  <a:t>Calculate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3300"/>
                    </a:solidFill>
                    <a:latin typeface="Arial" panose="020B0604020202020204" pitchFamily="34" charset="0"/>
                  </a:rPr>
                  <a:t>Prop’ns</a:t>
                </a: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1385" name="Group 142">
              <a:extLst>
                <a:ext uri="{FF2B5EF4-FFF2-40B4-BE49-F238E27FC236}">
                  <a16:creationId xmlns:a16="http://schemas.microsoft.com/office/drawing/2014/main" id="{80C41C53-C6CC-6950-5CF6-B62D998DA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3067"/>
              <a:ext cx="1587" cy="998"/>
              <a:chOff x="2109" y="3067"/>
              <a:chExt cx="1587" cy="998"/>
            </a:xfrm>
          </p:grpSpPr>
          <p:grpSp>
            <p:nvGrpSpPr>
              <p:cNvPr id="101390" name="Group 134">
                <a:extLst>
                  <a:ext uri="{FF2B5EF4-FFF2-40B4-BE49-F238E27FC236}">
                    <a16:creationId xmlns:a16="http://schemas.microsoft.com/office/drawing/2014/main" id="{3D6F7460-3056-B044-74DA-A99385930B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9" y="3159"/>
                <a:ext cx="317" cy="815"/>
                <a:chOff x="567" y="2115"/>
                <a:chExt cx="317" cy="725"/>
              </a:xfrm>
            </p:grpSpPr>
            <p:sp>
              <p:nvSpPr>
                <p:cNvPr id="101396" name="Rectangle 135">
                  <a:extLst>
                    <a:ext uri="{FF2B5EF4-FFF2-40B4-BE49-F238E27FC236}">
                      <a16:creationId xmlns:a16="http://schemas.microsoft.com/office/drawing/2014/main" id="{85AA09C7-4ABF-561F-2B98-3A9F65A516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2115"/>
                  <a:ext cx="317" cy="72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solidFill>
                      <a:srgbClr val="6633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397" name="Text Box 136">
                  <a:extLst>
                    <a:ext uri="{FF2B5EF4-FFF2-40B4-BE49-F238E27FC236}">
                      <a16:creationId xmlns:a16="http://schemas.microsoft.com/office/drawing/2014/main" id="{20A0A31D-606A-EFBF-249F-D03925D8E1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3" y="2205"/>
                  <a:ext cx="271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fr-FR" sz="1800">
                      <a:solidFill>
                        <a:srgbClr val="66FFFF"/>
                      </a:solidFill>
                      <a:latin typeface="Arial" panose="020B0604020202020204" pitchFamily="34" charset="0"/>
                    </a:rPr>
                    <a:t>S'</a:t>
                  </a:r>
                </a:p>
              </p:txBody>
            </p:sp>
          </p:grpSp>
          <p:grpSp>
            <p:nvGrpSpPr>
              <p:cNvPr id="101391" name="Group 137">
                <a:extLst>
                  <a:ext uri="{FF2B5EF4-FFF2-40B4-BE49-F238E27FC236}">
                    <a16:creationId xmlns:a16="http://schemas.microsoft.com/office/drawing/2014/main" id="{2D48CEE0-7FEC-EC2A-BE1F-0BFE5F3F0B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3159"/>
                <a:ext cx="998" cy="284"/>
                <a:chOff x="3243" y="2795"/>
                <a:chExt cx="816" cy="378"/>
              </a:xfrm>
            </p:grpSpPr>
            <p:sp>
              <p:nvSpPr>
                <p:cNvPr id="101394" name="Rectangle 138">
                  <a:extLst>
                    <a:ext uri="{FF2B5EF4-FFF2-40B4-BE49-F238E27FC236}">
                      <a16:creationId xmlns:a16="http://schemas.microsoft.com/office/drawing/2014/main" id="{F5EFF049-7057-B5EE-F500-6BC92F9036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3" y="2795"/>
                  <a:ext cx="816" cy="363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solidFill>
                      <a:srgbClr val="6633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01395" name="Text Box 139">
                  <a:extLst>
                    <a:ext uri="{FF2B5EF4-FFF2-40B4-BE49-F238E27FC236}">
                      <a16:creationId xmlns:a16="http://schemas.microsoft.com/office/drawing/2014/main" id="{6615A4AC-DC9B-EDDE-8D19-976B818EBE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80" y="2840"/>
                  <a:ext cx="453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fr-FR" sz="2000">
                      <a:solidFill>
                        <a:srgbClr val="66FFFF"/>
                      </a:solidFill>
                      <a:latin typeface="Arial" panose="020B0604020202020204" pitchFamily="34" charset="0"/>
                    </a:rPr>
                    <a:t>S</a:t>
                  </a:r>
                </a:p>
              </p:txBody>
            </p:sp>
          </p:grpSp>
          <p:sp>
            <p:nvSpPr>
              <p:cNvPr id="101392" name="AutoShape 140">
                <a:extLst>
                  <a:ext uri="{FF2B5EF4-FFF2-40B4-BE49-F238E27FC236}">
                    <a16:creationId xmlns:a16="http://schemas.microsoft.com/office/drawing/2014/main" id="{C3A574BD-81ED-8E9F-B927-8B4DE12C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3067"/>
                <a:ext cx="91" cy="998"/>
              </a:xfrm>
              <a:prstGeom prst="leftBracket">
                <a:avLst>
                  <a:gd name="adj" fmla="val 9139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393" name="AutoShape 141">
                <a:extLst>
                  <a:ext uri="{FF2B5EF4-FFF2-40B4-BE49-F238E27FC236}">
                    <a16:creationId xmlns:a16="http://schemas.microsoft.com/office/drawing/2014/main" id="{65772902-0D77-C6FA-DD9F-83FACC2A1A6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05" y="3067"/>
                <a:ext cx="91" cy="998"/>
              </a:xfrm>
              <a:prstGeom prst="leftBracket">
                <a:avLst>
                  <a:gd name="adj" fmla="val 9139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1386" name="Text Box 143">
              <a:extLst>
                <a:ext uri="{FF2B5EF4-FFF2-40B4-BE49-F238E27FC236}">
                  <a16:creationId xmlns:a16="http://schemas.microsoft.com/office/drawing/2014/main" id="{BE5658FE-40CF-6EB1-BDAF-1C371C7102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022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-1</a:t>
              </a:r>
            </a:p>
          </p:txBody>
        </p:sp>
        <p:grpSp>
          <p:nvGrpSpPr>
            <p:cNvPr id="101387" name="Group 154">
              <a:extLst>
                <a:ext uri="{FF2B5EF4-FFF2-40B4-BE49-F238E27FC236}">
                  <a16:creationId xmlns:a16="http://schemas.microsoft.com/office/drawing/2014/main" id="{A93A86E9-A168-3DD0-AF3D-77ACEBF4B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0" y="3158"/>
              <a:ext cx="317" cy="726"/>
              <a:chOff x="3516" y="1706"/>
              <a:chExt cx="317" cy="726"/>
            </a:xfrm>
          </p:grpSpPr>
          <p:sp>
            <p:nvSpPr>
              <p:cNvPr id="101388" name="Rectangle 155">
                <a:extLst>
                  <a:ext uri="{FF2B5EF4-FFF2-40B4-BE49-F238E27FC236}">
                    <a16:creationId xmlns:a16="http://schemas.microsoft.com/office/drawing/2014/main" id="{1CC230F2-0CDF-17E5-3CD1-525E8E23B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1706"/>
                <a:ext cx="317" cy="72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1389" name="Text Box 156">
                <a:extLst>
                  <a:ext uri="{FF2B5EF4-FFF2-40B4-BE49-F238E27FC236}">
                    <a16:creationId xmlns:a16="http://schemas.microsoft.com/office/drawing/2014/main" id="{346FDE7B-1333-B7D5-A409-69776B3A33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1903"/>
                <a:ext cx="24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1600" b="1">
                    <a:solidFill>
                      <a:srgbClr val="66FFFF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72" y="692696"/>
            <a:ext cx="8042276" cy="724361"/>
          </a:xfrm>
        </p:spPr>
        <p:txBody>
          <a:bodyPr>
            <a:normAutofit fontScale="90000"/>
          </a:bodyPr>
          <a:lstStyle/>
          <a:p>
            <a:r>
              <a:rPr lang="en-US" dirty="0"/>
              <a:t>Connection between PCA and ICA	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1E08DF-1DF1-1EE2-D758-BE371A35B543}"/>
              </a:ext>
            </a:extLst>
          </p:cNvPr>
          <p:cNvSpPr txBox="1"/>
          <p:nvPr/>
        </p:nvSpPr>
        <p:spPr>
          <a:xfrm>
            <a:off x="361741" y="2996952"/>
            <a:ext cx="8531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Jade </a:t>
            </a:r>
            <a:r>
              <a:rPr lang="fr-FR" sz="2000" dirty="0" err="1"/>
              <a:t>performs</a:t>
            </a:r>
            <a:r>
              <a:rPr lang="fr-FR" sz="2000" dirty="0"/>
              <a:t> a rotation of the PCA </a:t>
            </a:r>
            <a:r>
              <a:rPr lang="fr-FR" sz="2000" dirty="0" err="1"/>
              <a:t>Loadings</a:t>
            </a:r>
            <a:r>
              <a:rPr lang="fr-FR" sz="2000" dirty="0"/>
              <a:t> </a:t>
            </a:r>
            <a:r>
              <a:rPr lang="fr-FR" sz="2000" dirty="0" err="1"/>
              <a:t>vecctors</a:t>
            </a:r>
            <a:endParaRPr lang="fr-FR" sz="2000" dirty="0"/>
          </a:p>
          <a:p>
            <a:r>
              <a:rPr lang="fr-FR" sz="2000" dirty="0" err="1"/>
              <a:t>so</a:t>
            </a:r>
            <a:r>
              <a:rPr lang="fr-FR" sz="2000" dirty="0"/>
              <a:t> as to </a:t>
            </a:r>
            <a:r>
              <a:rPr lang="fr-FR" sz="2000" dirty="0" err="1"/>
              <a:t>maximze</a:t>
            </a:r>
            <a:r>
              <a:rPr lang="fr-FR" sz="2000" dirty="0"/>
              <a:t> </a:t>
            </a:r>
            <a:r>
              <a:rPr lang="fr-FR" sz="2000" dirty="0" err="1"/>
              <a:t>their</a:t>
            </a:r>
            <a:r>
              <a:rPr lang="fr-FR" sz="2000" dirty="0"/>
              <a:t> non-</a:t>
            </a:r>
            <a:r>
              <a:rPr lang="fr-FR" sz="2000" dirty="0" err="1"/>
              <a:t>gaussianity</a:t>
            </a:r>
            <a:r>
              <a:rPr lang="fr-FR" sz="2000" dirty="0"/>
              <a:t> </a:t>
            </a:r>
          </a:p>
          <a:p>
            <a:r>
              <a:rPr lang="fr-FR" sz="2000" dirty="0"/>
              <a:t>(and </a:t>
            </a:r>
            <a:r>
              <a:rPr lang="fr-FR" sz="2000" dirty="0" err="1"/>
              <a:t>therefore</a:t>
            </a:r>
            <a:r>
              <a:rPr lang="fr-FR" sz="2000" dirty="0"/>
              <a:t>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independence</a:t>
            </a:r>
            <a:r>
              <a:rPr lang="fr-FR" sz="2000" dirty="0"/>
              <a:t>)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38501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22B92E5-AE71-92F2-DA27-93DA8DE71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622300"/>
          </a:xfrm>
        </p:spPr>
        <p:txBody>
          <a:bodyPr/>
          <a:lstStyle/>
          <a:p>
            <a:pPr eaLnBrk="1" hangingPunct="1"/>
            <a:r>
              <a:rPr lang="en-GB" altLang="fr-FR" sz="3200" dirty="0"/>
              <a:t>PCA &amp; ICA on 100 Mid-Infrared spectra</a:t>
            </a:r>
            <a:endParaRPr lang="fr-FR" altLang="fr-FR" sz="32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024000D-EC05-CF39-EF72-56DB32BD72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4513" y="1524000"/>
            <a:ext cx="8388350" cy="4210050"/>
          </a:xfrm>
        </p:spPr>
        <p:txBody>
          <a:bodyPr/>
          <a:lstStyle/>
          <a:p>
            <a:pPr eaLnBrk="1" hangingPunct="1"/>
            <a:r>
              <a:rPr lang="fr-FR" altLang="fr-FR" sz="2400"/>
              <a:t> </a:t>
            </a:r>
            <a:r>
              <a:rPr lang="en-GB" altLang="fr-FR" sz="2400"/>
              <a:t>Samples</a:t>
            </a:r>
            <a:r>
              <a:rPr lang="fr-FR" altLang="fr-FR" sz="2400"/>
              <a:t> : a single </a:t>
            </a:r>
            <a:r>
              <a:rPr lang="en-GB" altLang="fr-FR" sz="2400"/>
              <a:t>polystyrene film</a:t>
            </a:r>
          </a:p>
          <a:p>
            <a:pPr eaLnBrk="1" hangingPunct="1"/>
            <a:endParaRPr lang="en-GB" altLang="fr-FR" sz="2400"/>
          </a:p>
          <a:p>
            <a:pPr eaLnBrk="1" hangingPunct="1"/>
            <a:r>
              <a:rPr lang="en-GB" altLang="fr-FR" sz="2400"/>
              <a:t> Mid-IR spectra taken at end of production line</a:t>
            </a:r>
          </a:p>
          <a:p>
            <a:pPr eaLnBrk="1" hangingPunct="1"/>
            <a:endParaRPr lang="en-GB" altLang="fr-FR" sz="2400"/>
          </a:p>
          <a:p>
            <a:pPr eaLnBrk="1" hangingPunct="1"/>
            <a:r>
              <a:rPr lang="en-GB" altLang="fr-FR" sz="2400"/>
              <a:t> Acquired from 4000cm</a:t>
            </a:r>
            <a:r>
              <a:rPr lang="en-GB" altLang="fr-FR" sz="2400" baseline="30000"/>
              <a:t>-1</a:t>
            </a:r>
            <a:r>
              <a:rPr lang="en-GB" altLang="fr-FR" sz="2400"/>
              <a:t> to 400cm</a:t>
            </a:r>
            <a:r>
              <a:rPr lang="en-GB" altLang="fr-FR" sz="2400" baseline="30000"/>
              <a:t>-1</a:t>
            </a:r>
            <a:r>
              <a:rPr lang="en-GB" altLang="fr-FR" sz="2400"/>
              <a:t>, at 1 cm</a:t>
            </a:r>
            <a:r>
              <a:rPr lang="en-GB" altLang="fr-FR" sz="2400" baseline="30000"/>
              <a:t>-1</a:t>
            </a:r>
          </a:p>
          <a:p>
            <a:pPr eaLnBrk="1" hangingPunct="1"/>
            <a:endParaRPr lang="en-GB" altLang="fr-FR" sz="2400"/>
          </a:p>
          <a:p>
            <a:pPr eaLnBrk="1" hangingPunct="1"/>
            <a:r>
              <a:rPr lang="en-GB" altLang="fr-FR" sz="2400"/>
              <a:t> Pre-treatment of spectra :</a:t>
            </a:r>
            <a:br>
              <a:rPr lang="en-GB" altLang="fr-FR" sz="2400"/>
            </a:br>
            <a:r>
              <a:rPr lang="en-GB" altLang="fr-FR" sz="2400"/>
              <a:t>	- normalised between 0 and 1</a:t>
            </a:r>
            <a:br>
              <a:rPr lang="en-GB" altLang="fr-FR" sz="2400"/>
            </a:br>
            <a:r>
              <a:rPr lang="en-GB" altLang="fr-FR" sz="2400"/>
              <a:t>	- neither centred nor standardised</a:t>
            </a:r>
            <a:endParaRPr lang="fr-FR" altLang="fr-FR"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>
            <a:extLst>
              <a:ext uri="{FF2B5EF4-FFF2-40B4-BE49-F238E27FC236}">
                <a16:creationId xmlns:a16="http://schemas.microsoft.com/office/drawing/2014/main" id="{14731483-3492-D817-22A3-8F6047BE5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77041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02E45708-5508-3284-2CFD-B86F4410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86280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fr-FR" altLang="fr-FR">
                <a:solidFill>
                  <a:schemeClr val="tx2"/>
                </a:solidFill>
                <a:latin typeface="Arial" panose="020B0604020202020204" pitchFamily="34" charset="0"/>
              </a:rPr>
              <a:t>Information Hidden in MIR Spectra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1446120-2B76-7707-558A-F54499B5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911850"/>
            <a:ext cx="8450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fr-FR" sz="2000">
                <a:latin typeface="Arial" panose="020B0604020202020204" pitchFamily="34" charset="0"/>
              </a:rPr>
              <a:t>Source : R.Aries, D. Lidiard, R. Spragg, </a:t>
            </a:r>
            <a:r>
              <a:rPr lang="en-GB" altLang="fr-FR" sz="2000" i="1">
                <a:latin typeface="Arial" panose="020B0604020202020204" pitchFamily="34" charset="0"/>
              </a:rPr>
              <a:t>Spectrosc. Internat</a:t>
            </a:r>
            <a:r>
              <a:rPr lang="en-GB" altLang="fr-FR" sz="2000">
                <a:latin typeface="Arial" panose="020B0604020202020204" pitchFamily="34" charset="0"/>
              </a:rPr>
              <a:t>., </a:t>
            </a:r>
            <a:r>
              <a:rPr lang="en-GB" altLang="fr-FR" sz="2000" u="sng">
                <a:latin typeface="Arial" panose="020B0604020202020204" pitchFamily="34" charset="0"/>
              </a:rPr>
              <a:t>2</a:t>
            </a:r>
            <a:r>
              <a:rPr lang="en-GB" altLang="fr-FR" sz="2000">
                <a:latin typeface="Arial" panose="020B0604020202020204" pitchFamily="34" charset="0"/>
              </a:rPr>
              <a:t>(3) 41-44</a:t>
            </a:r>
            <a:endParaRPr lang="en-GB" altLang="fr-FR" sz="20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FAB7148-681E-B8DD-E3DE-5023D8BE6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E53E351A-0538-0A97-38CD-3331A22E0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93296"/>
            <a:ext cx="3600450" cy="4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fr-FR" sz="2000" dirty="0">
                <a:latin typeface="Arial" panose="020B0604020202020204" pitchFamily="34" charset="0"/>
              </a:rPr>
              <a:t>Mean spectrum</a:t>
            </a:r>
            <a:endParaRPr lang="fr-FR" altLang="fr-F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973FBF6-69AA-ED8A-3F93-C5A0202E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207CF2E6-1B12-A2A1-3B23-7B94CF203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93296"/>
            <a:ext cx="3600450" cy="4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fr-FR" sz="2000" dirty="0">
                <a:latin typeface="Arial" panose="020B0604020202020204" pitchFamily="34" charset="0"/>
              </a:rPr>
              <a:t>CO</a:t>
            </a:r>
            <a:r>
              <a:rPr lang="en-GB" altLang="fr-FR" sz="2000" baseline="-25000" dirty="0">
                <a:latin typeface="Arial" panose="020B0604020202020204" pitchFamily="34" charset="0"/>
              </a:rPr>
              <a:t>2</a:t>
            </a:r>
            <a:r>
              <a:rPr lang="en-GB" altLang="fr-FR" sz="2000" dirty="0">
                <a:latin typeface="Arial" panose="020B0604020202020204" pitchFamily="34" charset="0"/>
              </a:rPr>
              <a:t> &amp; H</a:t>
            </a:r>
            <a:r>
              <a:rPr lang="en-GB" altLang="fr-FR" sz="2000" baseline="-25000" dirty="0">
                <a:latin typeface="Arial" panose="020B0604020202020204" pitchFamily="34" charset="0"/>
              </a:rPr>
              <a:t>2</a:t>
            </a:r>
            <a:r>
              <a:rPr lang="en-GB" altLang="fr-FR" sz="2000" dirty="0">
                <a:latin typeface="Arial" panose="020B0604020202020204" pitchFamily="34" charset="0"/>
              </a:rPr>
              <a:t>O</a:t>
            </a:r>
            <a:endParaRPr lang="fr-FR" altLang="fr-F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F8FE032-1431-711D-E612-F6D22A50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1FF96EF-983F-61B0-1AB7-B8F3916F0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6093296"/>
            <a:ext cx="3600450" cy="40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fr-FR" sz="2000" dirty="0">
                <a:latin typeface="Arial" panose="020B0604020202020204" pitchFamily="34" charset="0"/>
              </a:rPr>
              <a:t>CO</a:t>
            </a:r>
            <a:r>
              <a:rPr lang="en-GB" altLang="fr-FR" sz="2000" baseline="-25000" dirty="0">
                <a:latin typeface="Arial" panose="020B0604020202020204" pitchFamily="34" charset="0"/>
              </a:rPr>
              <a:t>2</a:t>
            </a:r>
            <a:r>
              <a:rPr lang="en-GB" altLang="fr-FR" sz="2000" dirty="0">
                <a:latin typeface="Arial" panose="020B0604020202020204" pitchFamily="34" charset="0"/>
              </a:rPr>
              <a:t> &amp; H</a:t>
            </a:r>
            <a:r>
              <a:rPr lang="en-GB" altLang="fr-FR" sz="2000" baseline="-25000" dirty="0">
                <a:latin typeface="Arial" panose="020B0604020202020204" pitchFamily="34" charset="0"/>
              </a:rPr>
              <a:t>2</a:t>
            </a:r>
            <a:r>
              <a:rPr lang="en-GB" altLang="fr-FR" sz="2000" dirty="0">
                <a:latin typeface="Arial" panose="020B0604020202020204" pitchFamily="34" charset="0"/>
              </a:rPr>
              <a:t>O</a:t>
            </a:r>
            <a:endParaRPr lang="fr-FR" altLang="fr-F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3FD2F26-74D3-31AE-77AC-D9DF75F7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81C79CA-DB52-D1A7-7871-DE19B37E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23DED67A-72E2-549C-3F09-18684ACCA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6093296"/>
            <a:ext cx="36004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fr-FR" sz="2000" dirty="0">
                <a:latin typeface="Arial" panose="020B0604020202020204" pitchFamily="34" charset="0"/>
              </a:rPr>
              <a:t>Interferogram &amp; derivative</a:t>
            </a:r>
            <a:endParaRPr lang="fr-FR" altLang="fr-F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3B35883-593E-FB51-61A0-20B3960E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2341E152-4467-F189-7C40-72DA75BCB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6093296"/>
            <a:ext cx="3600450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fr-FR" sz="2000" dirty="0">
                <a:latin typeface="Arial" panose="020B0604020202020204" pitchFamily="34" charset="0"/>
              </a:rPr>
              <a:t>Interferogram &amp; derivative</a:t>
            </a:r>
            <a:endParaRPr lang="fr-FR" altLang="fr-F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CA_theory_01">
            <a:extLst>
              <a:ext uri="{FF2B5EF4-FFF2-40B4-BE49-F238E27FC236}">
                <a16:creationId xmlns:a16="http://schemas.microsoft.com/office/drawing/2014/main" id="{FD16E8E6-7B9D-EAF3-EA80-7DEF3EBE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2295525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79" name="Picture 3" descr="PCA_theory_05">
            <a:extLst>
              <a:ext uri="{FF2B5EF4-FFF2-40B4-BE49-F238E27FC236}">
                <a16:creationId xmlns:a16="http://schemas.microsoft.com/office/drawing/2014/main" id="{CB5658B9-E36D-2CDA-947D-64859C55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2295525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8D1EEAE4-2F45-34DB-4B52-666180C5B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76225"/>
            <a:ext cx="597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hlink"/>
                </a:solidFill>
                <a:latin typeface="Times" panose="02020603050405020304" pitchFamily="18" charset="0"/>
              </a:rPr>
              <a:t>Principal Components Analysis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F2E6C40D-C4C4-231F-6D8E-16B67E7E4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1123950"/>
            <a:ext cx="7194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000">
                <a:latin typeface="Times New Roman" panose="02020603050405020304" pitchFamily="18" charset="0"/>
                <a:cs typeface="Arial" panose="020B0604020202020204" pitchFamily="34" charset="0"/>
              </a:rPr>
              <a:t>Samples projected onto space defined by variables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000">
                <a:latin typeface="Times New Roman" panose="02020603050405020304" pitchFamily="18" charset="0"/>
                <a:cs typeface="Arial" panose="020B0604020202020204" pitchFamily="34" charset="0"/>
              </a:rPr>
              <a:t>	- if </a:t>
            </a:r>
            <a:r>
              <a:rPr lang="fr-FR" altLang="zh-CN" sz="2000" b="1" i="1">
                <a:latin typeface="Times New Roman" panose="02020603050405020304" pitchFamily="18" charset="0"/>
                <a:cs typeface="Arial" panose="020B0604020202020204" pitchFamily="34" charset="0"/>
              </a:rPr>
              <a:t>NO  information</a:t>
            </a:r>
            <a:r>
              <a:rPr lang="fr-FR" altLang="zh-CN" sz="2000">
                <a:latin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lang="fr-FR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→ spherical distribution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	       	→ </a:t>
            </a:r>
            <a:r>
              <a:rPr lang="fr-FR" altLang="zh-CN" sz="20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zh-CN" sz="20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fr-FR" altLang="zh-CN" sz="20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0272E91-AD8A-36DC-A1F8-9F28EB910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379538"/>
            <a:ext cx="8964613" cy="2710141"/>
          </a:xfrm>
        </p:spPr>
        <p:txBody>
          <a:bodyPr rtlCol="0">
            <a:normAutofit/>
          </a:bodyPr>
          <a:lstStyle/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ICA in JADE is a rotation of PCA Loadings to maximize their non-</a:t>
            </a:r>
            <a:r>
              <a:rPr lang="en-GB" sz="2000" dirty="0" err="1"/>
              <a:t>gaussianity</a:t>
            </a: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So we can do a PCA and then introduce the Loadings into JADE</a:t>
            </a:r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Can be very useful when the X matrix is very tall !</a:t>
            </a:r>
            <a:br>
              <a:rPr lang="en-GB" sz="2000" dirty="0"/>
            </a:br>
            <a:r>
              <a:rPr lang="en-GB" sz="2000" dirty="0"/>
              <a:t>	(replace thousands of spectra by a small number of Loadings)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ADE9B0-6690-B5FB-2BEB-5E727CC78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09" y="563563"/>
            <a:ext cx="72256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A50021"/>
                </a:solidFill>
                <a:latin typeface="Arial" panose="020B0604020202020204" pitchFamily="34" charset="0"/>
              </a:rPr>
              <a:t>The </a:t>
            </a:r>
            <a:r>
              <a:rPr lang="fr-FR" altLang="fr-FR" sz="4000" dirty="0" err="1">
                <a:solidFill>
                  <a:srgbClr val="A50021"/>
                </a:solidFill>
                <a:latin typeface="Arial" panose="020B0604020202020204" pitchFamily="34" charset="0"/>
              </a:rPr>
              <a:t>link</a:t>
            </a:r>
            <a:r>
              <a:rPr lang="fr-FR" altLang="fr-FR" sz="4000" dirty="0">
                <a:solidFill>
                  <a:srgbClr val="A50021"/>
                </a:solidFill>
                <a:latin typeface="Arial" panose="020B0604020202020204" pitchFamily="34" charset="0"/>
              </a:rPr>
              <a:t> </a:t>
            </a:r>
            <a:r>
              <a:rPr lang="fr-FR" altLang="fr-FR" sz="4000" dirty="0" err="1">
                <a:solidFill>
                  <a:srgbClr val="A50021"/>
                </a:solidFill>
                <a:latin typeface="Arial" panose="020B0604020202020204" pitchFamily="34" charset="0"/>
              </a:rPr>
              <a:t>between</a:t>
            </a:r>
            <a:r>
              <a:rPr lang="fr-FR" altLang="fr-FR" sz="4000" dirty="0">
                <a:solidFill>
                  <a:srgbClr val="A50021"/>
                </a:solidFill>
                <a:latin typeface="Arial" panose="020B0604020202020204" pitchFamily="34" charset="0"/>
              </a:rPr>
              <a:t> PCA and ICA</a:t>
            </a:r>
          </a:p>
        </p:txBody>
      </p:sp>
    </p:spTree>
    <p:extLst>
      <p:ext uri="{BB962C8B-B14F-4D97-AF65-F5344CB8AC3E}">
        <p14:creationId xmlns:p14="http://schemas.microsoft.com/office/powerpoint/2010/main" val="822843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F0E7B2-6FA0-3E2D-D9A9-5D779D720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1096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19CCC83-522F-5C98-D5FC-67902376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842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F037B51-4AF3-41B8-8C93-B29691BFE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21270"/>
      </p:ext>
    </p:extLst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8F7180D-47FE-8D62-CE2F-1B7DACB64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224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6EC0968-EDDB-13B9-DD5A-05F4A0565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101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1061EEA-94DE-8CA3-DEE1-804ED3FE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784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0272E91-AD8A-36DC-A1F8-9F28EB910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379538"/>
            <a:ext cx="8964613" cy="2710141"/>
          </a:xfrm>
        </p:spPr>
        <p:txBody>
          <a:bodyPr rtlCol="0">
            <a:normAutofit/>
          </a:bodyPr>
          <a:lstStyle/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The Signals extracted by JADE applied to the PCA Loadings</a:t>
            </a:r>
            <a:br>
              <a:rPr lang="en-GB" sz="2000" dirty="0"/>
            </a:br>
            <a:r>
              <a:rPr lang="en-GB" sz="2000" dirty="0"/>
              <a:t>	are exactly the same as those extracted by JADE applied to X</a:t>
            </a:r>
            <a:br>
              <a:rPr lang="en-GB" sz="2000" dirty="0"/>
            </a:br>
            <a:r>
              <a:rPr lang="en-GB" sz="2000" dirty="0"/>
              <a:t>	(because the first step in JADE is a PCA on X)</a:t>
            </a:r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So we can recover the ICA Proportions using the same equation as in JADE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3ADE9B0-6690-B5FB-2BEB-5E727CC78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521" y="563563"/>
            <a:ext cx="73137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 err="1">
                <a:solidFill>
                  <a:srgbClr val="A50021"/>
                </a:solidFill>
                <a:latin typeface="Arial" panose="020B0604020202020204" pitchFamily="34" charset="0"/>
              </a:rPr>
              <a:t>Calculating</a:t>
            </a:r>
            <a:r>
              <a:rPr lang="fr-FR" altLang="fr-FR" sz="4000" dirty="0">
                <a:solidFill>
                  <a:srgbClr val="A50021"/>
                </a:solidFill>
                <a:latin typeface="Arial" panose="020B0604020202020204" pitchFamily="34" charset="0"/>
              </a:rPr>
              <a:t> the ICA Proportions</a:t>
            </a:r>
          </a:p>
        </p:txBody>
      </p:sp>
      <p:grpSp>
        <p:nvGrpSpPr>
          <p:cNvPr id="4" name="Group 158">
            <a:extLst>
              <a:ext uri="{FF2B5EF4-FFF2-40B4-BE49-F238E27FC236}">
                <a16:creationId xmlns:a16="http://schemas.microsoft.com/office/drawing/2014/main" id="{93C76FBD-AFCE-C778-D41E-86942856402D}"/>
              </a:ext>
            </a:extLst>
          </p:cNvPr>
          <p:cNvGrpSpPr>
            <a:grpSpLocks/>
          </p:cNvGrpSpPr>
          <p:nvPr/>
        </p:nvGrpSpPr>
        <p:grpSpPr bwMode="auto">
          <a:xfrm>
            <a:off x="719513" y="4797425"/>
            <a:ext cx="7702550" cy="1655763"/>
            <a:chOff x="295" y="3022"/>
            <a:chExt cx="4852" cy="1043"/>
          </a:xfrm>
        </p:grpSpPr>
        <p:grpSp>
          <p:nvGrpSpPr>
            <p:cNvPr id="5" name="Group 119">
              <a:extLst>
                <a:ext uri="{FF2B5EF4-FFF2-40B4-BE49-F238E27FC236}">
                  <a16:creationId xmlns:a16="http://schemas.microsoft.com/office/drawing/2014/main" id="{805F645B-3697-8AC4-1310-6B4F3A522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3203"/>
              <a:ext cx="317" cy="817"/>
              <a:chOff x="567" y="2115"/>
              <a:chExt cx="317" cy="725"/>
            </a:xfrm>
          </p:grpSpPr>
          <p:sp>
            <p:nvSpPr>
              <p:cNvPr id="25" name="Rectangle 110">
                <a:extLst>
                  <a:ext uri="{FF2B5EF4-FFF2-40B4-BE49-F238E27FC236}">
                    <a16:creationId xmlns:a16="http://schemas.microsoft.com/office/drawing/2014/main" id="{0F3EB0E4-DD03-3A1D-4B5C-0584262332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" y="2115"/>
                <a:ext cx="317" cy="72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Text Box 111">
                <a:extLst>
                  <a:ext uri="{FF2B5EF4-FFF2-40B4-BE49-F238E27FC236}">
                    <a16:creationId xmlns:a16="http://schemas.microsoft.com/office/drawing/2014/main" id="{EF9EE2D0-0337-16EC-578E-8A030071E1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3" y="2205"/>
                <a:ext cx="271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1800">
                    <a:solidFill>
                      <a:srgbClr val="66FFFF"/>
                    </a:solidFill>
                    <a:latin typeface="Arial" panose="020B0604020202020204" pitchFamily="34" charset="0"/>
                  </a:rPr>
                  <a:t>S'</a:t>
                </a:r>
              </a:p>
            </p:txBody>
          </p:sp>
        </p:grpSp>
        <p:grpSp>
          <p:nvGrpSpPr>
            <p:cNvPr id="6" name="Group 129">
              <a:extLst>
                <a:ext uri="{FF2B5EF4-FFF2-40B4-BE49-F238E27FC236}">
                  <a16:creationId xmlns:a16="http://schemas.microsoft.com/office/drawing/2014/main" id="{9D2FDA68-CFE7-6740-95C9-70908C56CE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" y="3203"/>
              <a:ext cx="1134" cy="726"/>
              <a:chOff x="929" y="709"/>
              <a:chExt cx="816" cy="726"/>
            </a:xfrm>
          </p:grpSpPr>
          <p:sp>
            <p:nvSpPr>
              <p:cNvPr id="23" name="Rectangle 130" descr="blanc)">
                <a:extLst>
                  <a:ext uri="{FF2B5EF4-FFF2-40B4-BE49-F238E27FC236}">
                    <a16:creationId xmlns:a16="http://schemas.microsoft.com/office/drawing/2014/main" id="{01E67A53-4FE4-6557-9EAC-C25E54EFA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" y="709"/>
                <a:ext cx="816" cy="72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Text Box 131">
                <a:extLst>
                  <a:ext uri="{FF2B5EF4-FFF2-40B4-BE49-F238E27FC236}">
                    <a16:creationId xmlns:a16="http://schemas.microsoft.com/office/drawing/2014/main" id="{1B868C41-5CC6-DD28-CFB5-4D4642399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1" y="936"/>
                <a:ext cx="45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FFFF"/>
                    </a:solidFill>
                    <a:latin typeface="Arial" panose="020B0604020202020204" pitchFamily="34" charset="0"/>
                  </a:rPr>
                  <a:t>X</a:t>
                </a:r>
              </a:p>
            </p:txBody>
          </p:sp>
        </p:grp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BF27983D-6DB3-0202-A672-357A02733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9" y="3306"/>
              <a:ext cx="805" cy="442"/>
              <a:chOff x="2528" y="3339"/>
              <a:chExt cx="805" cy="442"/>
            </a:xfrm>
          </p:grpSpPr>
          <p:sp>
            <p:nvSpPr>
              <p:cNvPr id="21" name="Line 121">
                <a:extLst>
                  <a:ext uri="{FF2B5EF4-FFF2-40B4-BE49-F238E27FC236}">
                    <a16:creationId xmlns:a16="http://schemas.microsoft.com/office/drawing/2014/main" id="{3484A1EA-4AE3-58D0-6D3B-BF20D2279F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7" y="3566"/>
                <a:ext cx="56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Rectangle 132">
                <a:extLst>
                  <a:ext uri="{FF2B5EF4-FFF2-40B4-BE49-F238E27FC236}">
                    <a16:creationId xmlns:a16="http://schemas.microsoft.com/office/drawing/2014/main" id="{192B803E-A9AB-C489-B860-4922E5EF90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3339"/>
                <a:ext cx="805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3300"/>
                    </a:solidFill>
                    <a:latin typeface="Arial" panose="020B0604020202020204" pitchFamily="34" charset="0"/>
                  </a:rPr>
                  <a:t>Calculate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fr-FR" sz="2000">
                    <a:solidFill>
                      <a:srgbClr val="663300"/>
                    </a:solidFill>
                    <a:latin typeface="Arial" panose="020B0604020202020204" pitchFamily="34" charset="0"/>
                  </a:rPr>
                  <a:t>Prop’ns</a:t>
                </a: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142">
              <a:extLst>
                <a:ext uri="{FF2B5EF4-FFF2-40B4-BE49-F238E27FC236}">
                  <a16:creationId xmlns:a16="http://schemas.microsoft.com/office/drawing/2014/main" id="{26C82C69-B865-EEAB-E592-DEA4DFC2C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09" y="3067"/>
              <a:ext cx="1587" cy="998"/>
              <a:chOff x="2109" y="3067"/>
              <a:chExt cx="1587" cy="998"/>
            </a:xfrm>
          </p:grpSpPr>
          <p:grpSp>
            <p:nvGrpSpPr>
              <p:cNvPr id="13" name="Group 134">
                <a:extLst>
                  <a:ext uri="{FF2B5EF4-FFF2-40B4-BE49-F238E27FC236}">
                    <a16:creationId xmlns:a16="http://schemas.microsoft.com/office/drawing/2014/main" id="{62F1106D-AAA0-7DC7-D3A2-7B7A2127B1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89" y="3159"/>
                <a:ext cx="317" cy="815"/>
                <a:chOff x="567" y="2115"/>
                <a:chExt cx="317" cy="725"/>
              </a:xfrm>
            </p:grpSpPr>
            <p:sp>
              <p:nvSpPr>
                <p:cNvPr id="19" name="Rectangle 135">
                  <a:extLst>
                    <a:ext uri="{FF2B5EF4-FFF2-40B4-BE49-F238E27FC236}">
                      <a16:creationId xmlns:a16="http://schemas.microsoft.com/office/drawing/2014/main" id="{C7964103-4C0B-AA77-A28C-D38DB41F4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" y="2115"/>
                  <a:ext cx="317" cy="725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solidFill>
                      <a:srgbClr val="6633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Text Box 136">
                  <a:extLst>
                    <a:ext uri="{FF2B5EF4-FFF2-40B4-BE49-F238E27FC236}">
                      <a16:creationId xmlns:a16="http://schemas.microsoft.com/office/drawing/2014/main" id="{DB4BDC2B-F63A-6B1A-8A28-95A7C8B938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3" y="2205"/>
                  <a:ext cx="271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fr-FR" sz="1800">
                      <a:solidFill>
                        <a:srgbClr val="66FFFF"/>
                      </a:solidFill>
                      <a:latin typeface="Arial" panose="020B0604020202020204" pitchFamily="34" charset="0"/>
                    </a:rPr>
                    <a:t>S'</a:t>
                  </a:r>
                </a:p>
              </p:txBody>
            </p:sp>
          </p:grpSp>
          <p:grpSp>
            <p:nvGrpSpPr>
              <p:cNvPr id="14" name="Group 137">
                <a:extLst>
                  <a:ext uri="{FF2B5EF4-FFF2-40B4-BE49-F238E27FC236}">
                    <a16:creationId xmlns:a16="http://schemas.microsoft.com/office/drawing/2014/main" id="{6A889721-BEA5-CB85-88A0-9BBF6109A4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0" y="3159"/>
                <a:ext cx="998" cy="284"/>
                <a:chOff x="3243" y="2795"/>
                <a:chExt cx="816" cy="378"/>
              </a:xfrm>
            </p:grpSpPr>
            <p:sp>
              <p:nvSpPr>
                <p:cNvPr id="17" name="Rectangle 138">
                  <a:extLst>
                    <a:ext uri="{FF2B5EF4-FFF2-40B4-BE49-F238E27FC236}">
                      <a16:creationId xmlns:a16="http://schemas.microsoft.com/office/drawing/2014/main" id="{1EA068C2-0BFC-7E03-DF99-47DCA2FA4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3" y="2795"/>
                  <a:ext cx="816" cy="363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2000">
                    <a:solidFill>
                      <a:srgbClr val="6633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Text Box 139">
                  <a:extLst>
                    <a:ext uri="{FF2B5EF4-FFF2-40B4-BE49-F238E27FC236}">
                      <a16:creationId xmlns:a16="http://schemas.microsoft.com/office/drawing/2014/main" id="{D5C5EE2D-3B92-E52B-99C7-78CE6CBECB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80" y="2840"/>
                  <a:ext cx="453" cy="3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fr-FR" sz="2000">
                      <a:solidFill>
                        <a:srgbClr val="66FFFF"/>
                      </a:solidFill>
                      <a:latin typeface="Arial" panose="020B0604020202020204" pitchFamily="34" charset="0"/>
                    </a:rPr>
                    <a:t>S</a:t>
                  </a:r>
                </a:p>
              </p:txBody>
            </p:sp>
          </p:grpSp>
          <p:sp>
            <p:nvSpPr>
              <p:cNvPr id="15" name="AutoShape 140">
                <a:extLst>
                  <a:ext uri="{FF2B5EF4-FFF2-40B4-BE49-F238E27FC236}">
                    <a16:creationId xmlns:a16="http://schemas.microsoft.com/office/drawing/2014/main" id="{08824A70-B69E-87B4-5BDB-5B9AF8056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9" y="3067"/>
                <a:ext cx="91" cy="998"/>
              </a:xfrm>
              <a:prstGeom prst="leftBracket">
                <a:avLst>
                  <a:gd name="adj" fmla="val 9139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AutoShape 141">
                <a:extLst>
                  <a:ext uri="{FF2B5EF4-FFF2-40B4-BE49-F238E27FC236}">
                    <a16:creationId xmlns:a16="http://schemas.microsoft.com/office/drawing/2014/main" id="{4C245819-46EF-C4AD-5685-ADEDFBD602B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605" y="3067"/>
                <a:ext cx="91" cy="998"/>
              </a:xfrm>
              <a:prstGeom prst="leftBracket">
                <a:avLst>
                  <a:gd name="adj" fmla="val 9139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Text Box 143">
              <a:extLst>
                <a:ext uri="{FF2B5EF4-FFF2-40B4-BE49-F238E27FC236}">
                  <a16:creationId xmlns:a16="http://schemas.microsoft.com/office/drawing/2014/main" id="{60F49A0F-F6AC-97A4-726F-79AC7F0C4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022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rPr>
                <a:t>-1</a:t>
              </a:r>
            </a:p>
          </p:txBody>
        </p:sp>
        <p:grpSp>
          <p:nvGrpSpPr>
            <p:cNvPr id="10" name="Group 154">
              <a:extLst>
                <a:ext uri="{FF2B5EF4-FFF2-40B4-BE49-F238E27FC236}">
                  <a16:creationId xmlns:a16="http://schemas.microsoft.com/office/drawing/2014/main" id="{461D2F9F-42A4-374D-3B1E-A00759553C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0" y="3158"/>
              <a:ext cx="317" cy="726"/>
              <a:chOff x="3516" y="1706"/>
              <a:chExt cx="317" cy="726"/>
            </a:xfrm>
          </p:grpSpPr>
          <p:sp>
            <p:nvSpPr>
              <p:cNvPr id="11" name="Rectangle 155">
                <a:extLst>
                  <a:ext uri="{FF2B5EF4-FFF2-40B4-BE49-F238E27FC236}">
                    <a16:creationId xmlns:a16="http://schemas.microsoft.com/office/drawing/2014/main" id="{16A08A0B-3BA4-4114-77A0-F400CDA16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1706"/>
                <a:ext cx="317" cy="726"/>
              </a:xfrm>
              <a:prstGeom prst="rect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0000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2000">
                  <a:solidFill>
                    <a:srgbClr val="66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Text Box 156">
                <a:extLst>
                  <a:ext uri="{FF2B5EF4-FFF2-40B4-BE49-F238E27FC236}">
                    <a16:creationId xmlns:a16="http://schemas.microsoft.com/office/drawing/2014/main" id="{B19582CF-B9BA-D263-D098-C066BC3719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0" y="1903"/>
                <a:ext cx="24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GB" altLang="fr-FR" sz="1600" b="1">
                    <a:solidFill>
                      <a:srgbClr val="66FFFF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627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26C08E0-70B2-00ED-0941-A1AD9AC1FA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379538"/>
            <a:ext cx="8964613" cy="5099050"/>
          </a:xfrm>
        </p:spPr>
        <p:txBody>
          <a:bodyPr rtlCol="0">
            <a:normAutofit/>
          </a:bodyPr>
          <a:lstStyle/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Extracted vectors have a </a:t>
            </a:r>
            <a:r>
              <a:rPr lang="en-GB" sz="2000" dirty="0" err="1"/>
              <a:t>physico</a:t>
            </a:r>
            <a:r>
              <a:rPr lang="en-GB" sz="2000" dirty="0"/>
              <a:t>-chemical meaning</a:t>
            </a:r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ICA can be used to eliminate artefacts</a:t>
            </a:r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ICA can be applied to all kinds of signals, including multi-way signals:</a:t>
            </a:r>
            <a:endParaRPr lang="en-GB" sz="1600" dirty="0"/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dirty="0"/>
              <a:t>	- Unfold the signals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dirty="0"/>
              <a:t>	- Calculate the ICA model on the matrix of one-dimensional signals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dirty="0"/>
              <a:t>	- Fold the ICs back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A4D312C-DE6E-8DF4-7DF6-ED81CDB37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63563"/>
            <a:ext cx="446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4000" dirty="0" err="1">
                <a:solidFill>
                  <a:srgbClr val="A50021"/>
                </a:solidFill>
                <a:latin typeface="Arial" panose="020B0604020202020204" pitchFamily="34" charset="0"/>
              </a:rPr>
              <a:t>Advantages</a:t>
            </a:r>
            <a:r>
              <a:rPr lang="fr-FR" altLang="fr-FR" sz="4000" dirty="0">
                <a:solidFill>
                  <a:srgbClr val="A50021"/>
                </a:solidFill>
                <a:latin typeface="Arial" panose="020B0604020202020204" pitchFamily="34" charset="0"/>
              </a:rPr>
              <a:t> of ICA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A56A4E4-5AC0-5203-B6CC-38C86C2A3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1379538"/>
            <a:ext cx="8964613" cy="50990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GB" sz="2000" dirty="0"/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Different results may be obtained using different algorithms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dirty="0"/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Different results may be produced as a function of the number of Independent Components (ICs) extracted</a:t>
            </a:r>
          </a:p>
          <a:p>
            <a:pPr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2000" dirty="0"/>
          </a:p>
          <a:p>
            <a:pPr marL="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GB" sz="2000" dirty="0"/>
              <a:t>Therefore importance of determining the number of ICs !</a:t>
            </a:r>
            <a:endParaRPr lang="fr-FR" sz="2000" dirty="0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2B00F81-CFC1-BD3C-FFCB-8EF788323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563563"/>
            <a:ext cx="4564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Difficulties with 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CA_theory_07">
            <a:extLst>
              <a:ext uri="{FF2B5EF4-FFF2-40B4-BE49-F238E27FC236}">
                <a16:creationId xmlns:a16="http://schemas.microsoft.com/office/drawing/2014/main" id="{BBEB16BA-E006-6AE5-5272-34BC28C31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301875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7" name="Picture 3" descr="PCA_theory_11">
            <a:extLst>
              <a:ext uri="{FF2B5EF4-FFF2-40B4-BE49-F238E27FC236}">
                <a16:creationId xmlns:a16="http://schemas.microsoft.com/office/drawing/2014/main" id="{B8F73F5D-C3B1-4B48-1DB4-4841898AF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298700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>
            <a:extLst>
              <a:ext uri="{FF2B5EF4-FFF2-40B4-BE49-F238E27FC236}">
                <a16:creationId xmlns:a16="http://schemas.microsoft.com/office/drawing/2014/main" id="{A92A335E-FC15-2EF7-4089-19CC501D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450" y="276225"/>
            <a:ext cx="5975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3600">
                <a:solidFill>
                  <a:schemeClr val="hlink"/>
                </a:solidFill>
                <a:latin typeface="Times" panose="02020603050405020304" pitchFamily="18" charset="0"/>
              </a:rPr>
              <a:t>Principal Components Analysis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24E4D8D8-C417-9C8D-A2C5-75A5C1CC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50" y="1123950"/>
            <a:ext cx="7194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000">
                <a:latin typeface="Times New Roman" panose="02020603050405020304" pitchFamily="18" charset="0"/>
                <a:cs typeface="Arial" panose="020B0604020202020204" pitchFamily="34" charset="0"/>
              </a:rPr>
              <a:t>Samples projected onto space defined by variables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000">
                <a:latin typeface="Times New Roman" panose="02020603050405020304" pitchFamily="18" charset="0"/>
                <a:cs typeface="Arial" panose="020B0604020202020204" pitchFamily="34" charset="0"/>
              </a:rPr>
              <a:t>	- if </a:t>
            </a:r>
            <a:r>
              <a:rPr lang="fr-FR" altLang="zh-CN" sz="2000" b="1" i="1">
                <a:latin typeface="Times New Roman" panose="02020603050405020304" pitchFamily="18" charset="0"/>
                <a:cs typeface="Arial" panose="020B0604020202020204" pitchFamily="34" charset="0"/>
              </a:rPr>
              <a:t>information</a:t>
            </a:r>
            <a:r>
              <a:rPr lang="fr-FR" altLang="zh-CN" sz="2000">
                <a:latin typeface="Times New Roman" panose="02020603050405020304" pitchFamily="18" charset="0"/>
                <a:cs typeface="Arial" panose="020B0604020202020204" pitchFamily="34" charset="0"/>
              </a:rPr>
              <a:t> 	</a:t>
            </a:r>
            <a:r>
              <a:rPr lang="fr-FR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→ non-spherical distribution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			       	→ </a:t>
            </a:r>
            <a:r>
              <a:rPr lang="en-US" altLang="zh-CN" sz="2000" b="1" i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</a:t>
            </a:r>
            <a:r>
              <a:rPr lang="fr-FR" altLang="zh-CN" sz="20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axes</a:t>
            </a:r>
          </a:p>
        </p:txBody>
      </p:sp>
      <p:sp>
        <p:nvSpPr>
          <p:cNvPr id="16390" name="Text Box 6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2CD3682D-F33E-36A0-1D31-023229D6D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6092825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fr-FR" sz="2000" b="1">
                <a:solidFill>
                  <a:srgbClr val="663300"/>
                </a:solidFill>
                <a:latin typeface="Arial" panose="020B0604020202020204" pitchFamily="34" charset="0"/>
              </a:rPr>
              <a:t>PCA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970B23E-1AF4-3C67-2A5A-9A383A05B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7950" y="855663"/>
            <a:ext cx="8664575" cy="5864225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GB" altLang="fr-FR" sz="2000" dirty="0"/>
              <a:t>PCA does not look for (</a:t>
            </a:r>
            <a:r>
              <a:rPr lang="en-GB" altLang="fr-FR" sz="2000" i="1" dirty="0"/>
              <a:t>and usually does not find</a:t>
            </a:r>
            <a:r>
              <a:rPr lang="en-GB" altLang="fr-FR" sz="2000" dirty="0"/>
              <a:t>) components</a:t>
            </a:r>
            <a:br>
              <a:rPr lang="en-GB" altLang="fr-FR" sz="2000" dirty="0"/>
            </a:br>
            <a:r>
              <a:rPr lang="en-GB" altLang="fr-FR" sz="2000" dirty="0"/>
              <a:t> with direct physical meaning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fr-FR" sz="1050" dirty="0">
              <a:solidFill>
                <a:schemeClr val="tx2"/>
              </a:solidFill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GB" altLang="fr-FR" sz="2000" dirty="0"/>
              <a:t>ICA tries to recover the </a:t>
            </a:r>
            <a:r>
              <a:rPr lang="en-GB" altLang="fr-FR" sz="2000" dirty="0">
                <a:solidFill>
                  <a:srgbClr val="0000FF"/>
                </a:solidFill>
              </a:rPr>
              <a:t>original signals</a:t>
            </a:r>
            <a:r>
              <a:rPr lang="en-GB" altLang="fr-FR" sz="2000" dirty="0"/>
              <a:t> by estimating a linear transformation, using a criterion that measures </a:t>
            </a:r>
            <a:r>
              <a:rPr lang="en-GB" altLang="fr-FR" sz="2000" b="1" dirty="0"/>
              <a:t>statistical independence among the </a:t>
            </a:r>
            <a:r>
              <a:rPr lang="en-GB" altLang="fr-FR" sz="2000" b="1" dirty="0">
                <a:solidFill>
                  <a:srgbClr val="0000FF"/>
                </a:solidFill>
              </a:rPr>
              <a:t>sources</a:t>
            </a:r>
            <a:endParaRPr lang="en-US" altLang="fr-FR" sz="1050" dirty="0">
              <a:solidFill>
                <a:srgbClr val="1F497D"/>
              </a:solidFill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fr-FR" sz="2000" dirty="0">
                <a:solidFill>
                  <a:schemeClr val="tx2"/>
                </a:solidFill>
              </a:rPr>
              <a:t>This is done using higher-order information that can be extracted </a:t>
            </a:r>
            <a:br>
              <a:rPr lang="en-US" altLang="fr-FR" sz="2000" dirty="0">
                <a:solidFill>
                  <a:schemeClr val="tx2"/>
                </a:solidFill>
              </a:rPr>
            </a:br>
            <a:r>
              <a:rPr lang="en-US" altLang="fr-FR" sz="2000" dirty="0">
                <a:solidFill>
                  <a:schemeClr val="tx2"/>
                </a:solidFill>
              </a:rPr>
              <a:t>from the densities of the data</a:t>
            </a:r>
            <a:endParaRPr lang="en-US" altLang="fr-FR" sz="1050" dirty="0">
              <a:solidFill>
                <a:srgbClr val="1F497D"/>
              </a:solidFill>
            </a:endParaRP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n-US" altLang="fr-FR" sz="2000" dirty="0">
                <a:solidFill>
                  <a:schemeClr val="tx2"/>
                </a:solidFill>
              </a:rPr>
              <a:t>ICA can be applied to all types of data, including multi-way data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n-US" altLang="fr-FR" sz="160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fr-FR" sz="1000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US" altLang="fr-FR" sz="1400" dirty="0">
                <a:solidFill>
                  <a:srgbClr val="FF0000"/>
                </a:solidFill>
              </a:rPr>
              <a:t>	- D.N. Rutledge, D. </a:t>
            </a:r>
            <a:r>
              <a:rPr lang="en-US" altLang="fr-FR" sz="1400" dirty="0" err="1">
                <a:solidFill>
                  <a:srgbClr val="FF0000"/>
                </a:solidFill>
              </a:rPr>
              <a:t>Jouan</a:t>
            </a:r>
            <a:r>
              <a:rPr lang="en-US" altLang="fr-FR" sz="1400" dirty="0">
                <a:solidFill>
                  <a:srgbClr val="FF0000"/>
                </a:solidFill>
              </a:rPr>
              <a:t>-Rimbaud </a:t>
            </a:r>
            <a:r>
              <a:rPr lang="en-US" altLang="fr-FR" sz="1400" dirty="0" err="1">
                <a:solidFill>
                  <a:srgbClr val="FF0000"/>
                </a:solidFill>
              </a:rPr>
              <a:t>Bouveresse</a:t>
            </a:r>
            <a:r>
              <a:rPr lang="en-US" altLang="fr-FR" sz="1400" dirty="0">
                <a:solidFill>
                  <a:srgbClr val="FF0000"/>
                </a:solidFill>
              </a:rPr>
              <a:t>,</a:t>
            </a:r>
            <a:br>
              <a:rPr lang="en-US" altLang="fr-FR" sz="1400" dirty="0">
                <a:solidFill>
                  <a:srgbClr val="FF0000"/>
                </a:solidFill>
              </a:rPr>
            </a:br>
            <a:r>
              <a:rPr lang="en-US" altLang="fr-FR" sz="1400" dirty="0">
                <a:solidFill>
                  <a:srgbClr val="FF0000"/>
                </a:solidFill>
              </a:rPr>
              <a:t>	Independent Components Analysis with the JADE algorithm</a:t>
            </a:r>
            <a:br>
              <a:rPr lang="en-US" altLang="fr-FR" sz="1400" dirty="0">
                <a:solidFill>
                  <a:srgbClr val="FF0000"/>
                </a:solidFill>
              </a:rPr>
            </a:br>
            <a:r>
              <a:rPr lang="en-US" altLang="fr-FR" sz="1400" dirty="0">
                <a:solidFill>
                  <a:srgbClr val="FF0000"/>
                </a:solidFill>
              </a:rPr>
              <a:t>	</a:t>
            </a:r>
            <a:r>
              <a:rPr lang="en-US" altLang="fr-FR" sz="1400" i="1" dirty="0">
                <a:solidFill>
                  <a:srgbClr val="FF0000"/>
                </a:solidFill>
              </a:rPr>
              <a:t>Trends in Analytical Chemistry</a:t>
            </a:r>
            <a:r>
              <a:rPr lang="en-US" altLang="fr-FR" sz="1400" dirty="0">
                <a:solidFill>
                  <a:srgbClr val="FF0000"/>
                </a:solidFill>
              </a:rPr>
              <a:t>, 50, (2013) 22–32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fr-FR" sz="1000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fr-FR" sz="1400" dirty="0">
                <a:solidFill>
                  <a:srgbClr val="FF0000"/>
                </a:solidFill>
              </a:rPr>
              <a:t>	- </a:t>
            </a:r>
            <a:r>
              <a:rPr lang="en-US" sz="1400" dirty="0">
                <a:solidFill>
                  <a:srgbClr val="FF0000"/>
                </a:solidFill>
              </a:rPr>
              <a:t>D. </a:t>
            </a:r>
            <a:r>
              <a:rPr lang="en-US" sz="1400" dirty="0" err="1">
                <a:solidFill>
                  <a:srgbClr val="FF0000"/>
                </a:solidFill>
              </a:rPr>
              <a:t>Jouan</a:t>
            </a:r>
            <a:r>
              <a:rPr lang="en-US" sz="1400" dirty="0">
                <a:solidFill>
                  <a:srgbClr val="FF0000"/>
                </a:solidFill>
              </a:rPr>
              <a:t>-Rimbaud </a:t>
            </a:r>
            <a:r>
              <a:rPr lang="en-US" sz="1400" dirty="0" err="1">
                <a:solidFill>
                  <a:srgbClr val="FF0000"/>
                </a:solidFill>
              </a:rPr>
              <a:t>Bouveresse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D.N.Rutledge</a:t>
            </a:r>
            <a:endParaRPr lang="fr-FR" sz="1400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1400" dirty="0">
                <a:solidFill>
                  <a:srgbClr val="FF0000"/>
                </a:solidFill>
              </a:rPr>
              <a:t>	"Independent Components Analysis: Theory And Applications“</a:t>
            </a:r>
            <a:br>
              <a:rPr lang="en-GB" sz="1400" dirty="0">
                <a:solidFill>
                  <a:srgbClr val="FF0000"/>
                </a:solidFill>
              </a:rPr>
            </a:br>
            <a:r>
              <a:rPr lang="en-GB" sz="1400" dirty="0">
                <a:solidFill>
                  <a:srgbClr val="FF0000"/>
                </a:solidFill>
              </a:rPr>
              <a:t>	 in Resolving Spectral Mixtures, (ed. C. </a:t>
            </a:r>
            <a:r>
              <a:rPr lang="en-GB" sz="1400" dirty="0" err="1">
                <a:solidFill>
                  <a:srgbClr val="FF0000"/>
                </a:solidFill>
              </a:rPr>
              <a:t>Ruckebusch</a:t>
            </a:r>
            <a:r>
              <a:rPr lang="en-GB" sz="1400" dirty="0">
                <a:solidFill>
                  <a:srgbClr val="FF0000"/>
                </a:solidFill>
              </a:rPr>
              <a:t>)</a:t>
            </a:r>
            <a:endParaRPr lang="fr-FR" sz="1400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sz="1400" dirty="0">
                <a:solidFill>
                  <a:srgbClr val="FF0000"/>
                </a:solidFill>
              </a:rPr>
              <a:t>	Elsevier Science Publishers, Amsterdam, 2017, pp. 225-278</a:t>
            </a:r>
            <a:endParaRPr lang="fr-FR" sz="1400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fr-FR" sz="1400" dirty="0">
              <a:solidFill>
                <a:srgbClr val="FF0000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US" altLang="fr-FR" sz="1400" dirty="0">
              <a:solidFill>
                <a:srgbClr val="FF0000"/>
              </a:solidFill>
            </a:endParaRP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DDFA26B-511C-5A44-79D0-F73819CB8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0" y="138113"/>
            <a:ext cx="2720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>
                <a:solidFill>
                  <a:srgbClr val="A50021"/>
                </a:solidFill>
                <a:latin typeface="Arial" panose="020B0604020202020204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>
            <a:extLst>
              <a:ext uri="{FF2B5EF4-FFF2-40B4-BE49-F238E27FC236}">
                <a16:creationId xmlns:a16="http://schemas.microsoft.com/office/drawing/2014/main" id="{1381ECAF-4D05-DCBC-D476-D1CE692CE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620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fr-FR" sz="3600" b="1">
                <a:solidFill>
                  <a:schemeClr val="hlink"/>
                </a:solidFill>
              </a:rPr>
              <a:t>“Blind Source Separation”</a:t>
            </a:r>
          </a:p>
        </p:txBody>
      </p:sp>
      <p:grpSp>
        <p:nvGrpSpPr>
          <p:cNvPr id="18435" name="Group 3">
            <a:extLst>
              <a:ext uri="{FF2B5EF4-FFF2-40B4-BE49-F238E27FC236}">
                <a16:creationId xmlns:a16="http://schemas.microsoft.com/office/drawing/2014/main" id="{311BDD27-3BB0-FC09-A183-95C7B9999294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1681163"/>
            <a:ext cx="5594350" cy="2762250"/>
            <a:chOff x="146" y="1059"/>
            <a:chExt cx="3818" cy="1740"/>
          </a:xfrm>
        </p:grpSpPr>
        <p:graphicFrame>
          <p:nvGraphicFramePr>
            <p:cNvPr id="18438" name="Object 4">
              <a:extLst>
                <a:ext uri="{FF2B5EF4-FFF2-40B4-BE49-F238E27FC236}">
                  <a16:creationId xmlns:a16="http://schemas.microsoft.com/office/drawing/2014/main" id="{2600C950-A8CF-DA35-9782-D71266CE48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82" y="1617"/>
            <a:ext cx="2109" cy="1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49400" imgH="939800" progId="Equation.DSMT4">
                    <p:embed/>
                  </p:oleObj>
                </mc:Choice>
                <mc:Fallback>
                  <p:oleObj name="Equation" r:id="rId3" imgW="1549400" imgH="9398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1617"/>
                          <a:ext cx="2109" cy="118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CC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9" name="Text Box 5">
              <a:extLst>
                <a:ext uri="{FF2B5EF4-FFF2-40B4-BE49-F238E27FC236}">
                  <a16:creationId xmlns:a16="http://schemas.microsoft.com/office/drawing/2014/main" id="{64247705-509E-A714-A5D2-8C9AE88871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" y="1059"/>
              <a:ext cx="2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Variables</a:t>
              </a:r>
            </a:p>
          </p:txBody>
        </p:sp>
        <p:sp>
          <p:nvSpPr>
            <p:cNvPr id="18440" name="Text Box 6">
              <a:extLst>
                <a:ext uri="{FF2B5EF4-FFF2-40B4-BE49-F238E27FC236}">
                  <a16:creationId xmlns:a16="http://schemas.microsoft.com/office/drawing/2014/main" id="{02712E6B-89A5-95C0-4309-853EF9833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" y="2076"/>
              <a:ext cx="13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GB" altLang="fr-FR" sz="20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Observed</a:t>
              </a:r>
              <a:b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</a:b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GB" altLang="fr-FR" sz="20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Sensor</a:t>
              </a:r>
              <a:r>
                <a:rPr lang="en-GB" altLang="fr-FR" sz="2000"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GB" altLang="fr-FR" sz="2000">
                  <a:solidFill>
                    <a:srgbClr val="FF33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Signals</a:t>
              </a:r>
            </a:p>
          </p:txBody>
        </p:sp>
      </p:grpSp>
      <p:graphicFrame>
        <p:nvGraphicFramePr>
          <p:cNvPr id="18436" name="Object 12">
            <a:extLst>
              <a:ext uri="{FF2B5EF4-FFF2-40B4-BE49-F238E27FC236}">
                <a16:creationId xmlns:a16="http://schemas.microsoft.com/office/drawing/2014/main" id="{6525EF18-6AF2-ABE9-8A26-AB1579EFFE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4538" y="2565400"/>
          <a:ext cx="1039812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700" imgH="914400" progId="Equation.DSMT4">
                  <p:embed/>
                </p:oleObj>
              </mc:Choice>
              <mc:Fallback>
                <p:oleObj name="Equation" r:id="rId5" imgW="520700" imgH="914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2565400"/>
                        <a:ext cx="1039812" cy="18256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11">
            <a:extLst>
              <a:ext uri="{FF2B5EF4-FFF2-40B4-BE49-F238E27FC236}">
                <a16:creationId xmlns:a16="http://schemas.microsoft.com/office/drawing/2014/main" id="{0304E7C3-B04F-21A2-A620-AD7DE862E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627188"/>
            <a:ext cx="20447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GB" altLang="fr-FR" sz="2000"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Row Vectors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1BF1713-B3A7-21EA-E7E7-DA2404F16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379538"/>
            <a:ext cx="8964613" cy="5099050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/>
              <a:t>Principal Components Analysis (PCA)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/>
              <a:t>	data matrix 		</a:t>
            </a:r>
            <a:r>
              <a:rPr lang="fr-FR" altLang="fr-FR" sz="2000" b="1"/>
              <a:t>points in the multivariate space</a:t>
            </a:r>
            <a:endParaRPr lang="fr-FR" altLang="fr-FR" sz="2000"/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fr-FR" altLang="fr-FR" sz="2000"/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/>
              <a:t>Independent Components Analysis (ICA) </a:t>
            </a:r>
          </a:p>
          <a:p>
            <a:pPr marL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2000"/>
              <a:t>	data matrix 		</a:t>
            </a:r>
            <a:r>
              <a:rPr lang="fr-FR" altLang="fr-FR" sz="2000" b="1"/>
              <a:t>a set of observed signals</a:t>
            </a:r>
            <a:r>
              <a:rPr lang="fr-FR" altLang="fr-FR" sz="2000"/>
              <a:t>, where</a:t>
            </a:r>
          </a:p>
          <a:p>
            <a:pPr marL="800100" lvl="2" eaLnBrk="1" hangingPunct="1">
              <a:lnSpc>
                <a:spcPct val="200000"/>
              </a:lnSpc>
              <a:spcBef>
                <a:spcPts val="1200"/>
              </a:spcBef>
              <a:buFontTx/>
              <a:buChar char="-"/>
            </a:pPr>
            <a:r>
              <a:rPr lang="en-GB" altLang="fr-FR" sz="1600"/>
              <a:t>each </a:t>
            </a:r>
            <a:r>
              <a:rPr lang="en-GB" altLang="fr-FR" sz="1600">
                <a:solidFill>
                  <a:srgbClr val="FF3300"/>
                </a:solidFill>
              </a:rPr>
              <a:t>observed sensor signal</a:t>
            </a:r>
            <a:r>
              <a:rPr lang="en-GB" altLang="fr-FR" sz="1600"/>
              <a:t> is the weighted sum of </a:t>
            </a:r>
            <a:r>
              <a:rPr lang="en-GB" altLang="fr-FR" sz="1600">
                <a:solidFill>
                  <a:srgbClr val="0000FF"/>
                </a:solidFill>
              </a:rPr>
              <a:t>pure source signals</a:t>
            </a:r>
            <a:endParaRPr lang="en-GB" altLang="fr-FR" sz="1600"/>
          </a:p>
          <a:p>
            <a:pPr marL="800100" lvl="2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GB" altLang="fr-FR" sz="1600"/>
              <a:t>the weighting coefficients are proportions of the </a:t>
            </a:r>
            <a:r>
              <a:rPr lang="en-GB" altLang="fr-FR" sz="1600">
                <a:solidFill>
                  <a:srgbClr val="0000FF"/>
                </a:solidFill>
              </a:rPr>
              <a:t>source signals</a:t>
            </a:r>
            <a:endParaRPr lang="fr-FR" altLang="fr-FR" sz="1600">
              <a:solidFill>
                <a:srgbClr val="0000FF"/>
              </a:solidFill>
            </a:endParaRPr>
          </a:p>
          <a:p>
            <a:pPr marL="0" eaLnBrk="1" hangingPunct="1">
              <a:spcBef>
                <a:spcPct val="0"/>
              </a:spcBef>
              <a:buFontTx/>
              <a:buNone/>
            </a:pPr>
            <a:endParaRPr lang="fr-FR" altLang="fr-FR" sz="2000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5DCE504-EBC4-07E3-347A-A6BB16A68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763" y="563563"/>
            <a:ext cx="6584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chemeClr val="hlink"/>
                </a:solidFill>
                <a:latin typeface="Times" panose="02020603050405020304" pitchFamily="18" charset="0"/>
              </a:rPr>
              <a:t>Independent Components Analysis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F01C8B7-00D8-01AF-F366-C4A87EFF2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3400" y="5240338"/>
            <a:ext cx="2389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r>
              <a:rPr lang="en-GB" altLang="fr-FR" sz="2000" b="1" baseline="-25000">
                <a:solidFill>
                  <a:srgbClr val="FF3300"/>
                </a:solidFill>
                <a:latin typeface="Arial" panose="020B0604020202020204" pitchFamily="34" charset="0"/>
              </a:rPr>
              <a:t>1 </a:t>
            </a:r>
            <a:r>
              <a:rPr lang="en-GB" altLang="fr-FR" sz="2000" b="1">
                <a:latin typeface="Arial" panose="020B0604020202020204" pitchFamily="34" charset="0"/>
              </a:rPr>
              <a:t>= a</a:t>
            </a:r>
            <a:r>
              <a:rPr lang="en-GB" altLang="fr-FR" sz="2000" b="1" baseline="-25000">
                <a:latin typeface="Arial" panose="020B0604020202020204" pitchFamily="34" charset="0"/>
              </a:rPr>
              <a:t>11</a:t>
            </a:r>
            <a:r>
              <a:rPr lang="en-GB" altLang="fr-FR" sz="2000" b="1">
                <a:latin typeface="Arial" panose="020B0604020202020204" pitchFamily="34" charset="0"/>
              </a:rPr>
              <a:t>*</a:t>
            </a:r>
            <a:r>
              <a:rPr lang="en-GB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GB" altLang="fr-FR" sz="2000" b="1" baseline="-250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n-GB" altLang="fr-FR" sz="2000" b="1">
                <a:latin typeface="Arial" panose="020B0604020202020204" pitchFamily="34" charset="0"/>
              </a:rPr>
              <a:t> + a</a:t>
            </a:r>
            <a:r>
              <a:rPr lang="en-GB" altLang="fr-FR" sz="2000" b="1" baseline="-25000">
                <a:latin typeface="Arial" panose="020B0604020202020204" pitchFamily="34" charset="0"/>
              </a:rPr>
              <a:t>12</a:t>
            </a:r>
            <a:r>
              <a:rPr lang="en-GB" altLang="fr-FR" sz="2000" b="1">
                <a:latin typeface="Arial" panose="020B0604020202020204" pitchFamily="34" charset="0"/>
              </a:rPr>
              <a:t>*</a:t>
            </a:r>
            <a:r>
              <a:rPr lang="en-GB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GB" altLang="fr-FR" sz="20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br>
              <a:rPr lang="en-GB" altLang="fr-FR" sz="2000" b="1">
                <a:latin typeface="Arial" panose="020B0604020202020204" pitchFamily="34" charset="0"/>
              </a:rPr>
            </a:br>
            <a:r>
              <a:rPr lang="en-GB" altLang="fr-FR" sz="2000" b="1">
                <a:solidFill>
                  <a:srgbClr val="FF3300"/>
                </a:solidFill>
                <a:latin typeface="Arial" panose="020B0604020202020204" pitchFamily="34" charset="0"/>
              </a:rPr>
              <a:t>x</a:t>
            </a:r>
            <a:r>
              <a:rPr lang="en-GB" altLang="fr-FR" sz="2000" b="1" baseline="-25000">
                <a:solidFill>
                  <a:srgbClr val="FF3300"/>
                </a:solidFill>
                <a:latin typeface="Arial" panose="020B0604020202020204" pitchFamily="34" charset="0"/>
              </a:rPr>
              <a:t>2 </a:t>
            </a:r>
            <a:r>
              <a:rPr lang="en-GB" altLang="fr-FR" sz="2000" b="1">
                <a:latin typeface="Arial" panose="020B0604020202020204" pitchFamily="34" charset="0"/>
              </a:rPr>
              <a:t>= a</a:t>
            </a:r>
            <a:r>
              <a:rPr lang="en-GB" altLang="fr-FR" sz="2000" b="1" baseline="-25000">
                <a:latin typeface="Arial" panose="020B0604020202020204" pitchFamily="34" charset="0"/>
              </a:rPr>
              <a:t>21</a:t>
            </a:r>
            <a:r>
              <a:rPr lang="en-GB" altLang="fr-FR" sz="2000" b="1">
                <a:latin typeface="Arial" panose="020B0604020202020204" pitchFamily="34" charset="0"/>
              </a:rPr>
              <a:t>*</a:t>
            </a:r>
            <a:r>
              <a:rPr lang="en-GB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GB" altLang="fr-FR" sz="2000" b="1" baseline="-2500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n-GB" altLang="fr-FR" sz="2000" b="1">
                <a:latin typeface="Arial" panose="020B0604020202020204" pitchFamily="34" charset="0"/>
              </a:rPr>
              <a:t> + a</a:t>
            </a:r>
            <a:r>
              <a:rPr lang="en-GB" altLang="fr-FR" sz="2000" b="1" baseline="-25000">
                <a:latin typeface="Arial" panose="020B0604020202020204" pitchFamily="34" charset="0"/>
              </a:rPr>
              <a:t>22</a:t>
            </a:r>
            <a:r>
              <a:rPr lang="en-GB" altLang="fr-FR" sz="2000" b="1">
                <a:latin typeface="Arial" panose="020B0604020202020204" pitchFamily="34" charset="0"/>
              </a:rPr>
              <a:t>*</a:t>
            </a:r>
            <a:r>
              <a:rPr lang="en-GB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GB" altLang="fr-FR" sz="2000" b="1" baseline="-250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endParaRPr lang="en-GB" altLang="fr-FR" sz="20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b="1">
                <a:latin typeface="Arial" panose="020B0604020202020204" pitchFamily="34" charset="0"/>
              </a:rPr>
              <a:t>…</a:t>
            </a:r>
            <a:r>
              <a:rPr lang="en-GB" altLang="fr-FR" sz="2000" b="1">
                <a:latin typeface="Arial" panose="020B0604020202020204" pitchFamily="34" charset="0"/>
              </a:rPr>
              <a:t>		</a:t>
            </a:r>
            <a:endParaRPr lang="fr-FR" altLang="fr-FR" sz="20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44265C90-7BA2-B3E4-9AEB-B040C8469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963" y="5245100"/>
            <a:ext cx="2889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2000" b="1">
                <a:latin typeface="Arial" panose="020B0604020202020204" pitchFamily="34" charset="0"/>
              </a:rPr>
              <a:t>In matrix notation :</a:t>
            </a:r>
            <a:br>
              <a:rPr lang="en-GB" altLang="fr-FR" sz="2000" b="1">
                <a:latin typeface="Arial" panose="020B0604020202020204" pitchFamily="34" charset="0"/>
              </a:rPr>
            </a:br>
            <a:r>
              <a:rPr lang="en-GB" altLang="fr-FR" sz="2000" b="1">
                <a:latin typeface="Arial" panose="020B0604020202020204" pitchFamily="34" charset="0"/>
              </a:rPr>
              <a:t>	</a:t>
            </a:r>
            <a:r>
              <a:rPr lang="en-GB" altLang="fr-FR" sz="2000" b="1">
                <a:solidFill>
                  <a:srgbClr val="FF3300"/>
                </a:solidFill>
                <a:latin typeface="Arial" panose="020B0604020202020204" pitchFamily="34" charset="0"/>
              </a:rPr>
              <a:t>X </a:t>
            </a:r>
            <a:r>
              <a:rPr lang="en-GB" altLang="fr-FR" sz="2000" b="1">
                <a:latin typeface="Arial" panose="020B0604020202020204" pitchFamily="34" charset="0"/>
              </a:rPr>
              <a:t>= A*</a:t>
            </a:r>
            <a:r>
              <a:rPr lang="en-GB" altLang="fr-FR" sz="2000" b="1">
                <a:solidFill>
                  <a:srgbClr val="0000FF"/>
                </a:solidFill>
                <a:latin typeface="Arial" panose="020B0604020202020204" pitchFamily="34" charset="0"/>
              </a:rPr>
              <a:t>S</a:t>
            </a:r>
            <a:r>
              <a:rPr lang="en-GB" altLang="fr-FR" sz="2000" b="1">
                <a:latin typeface="Arial" panose="020B0604020202020204" pitchFamily="34" charset="0"/>
              </a:rPr>
              <a:t>	</a:t>
            </a:r>
            <a:endParaRPr lang="fr-FR" altLang="fr-FR" sz="2000">
              <a:solidFill>
                <a:srgbClr val="663300"/>
              </a:solidFill>
              <a:latin typeface="Arial" panose="020B0604020202020204" pitchFamily="34" charset="0"/>
            </a:endParaRPr>
          </a:p>
        </p:txBody>
      </p:sp>
      <p:cxnSp>
        <p:nvCxnSpPr>
          <p:cNvPr id="20486" name="Connecteur droit avec flèche 2">
            <a:extLst>
              <a:ext uri="{FF2B5EF4-FFF2-40B4-BE49-F238E27FC236}">
                <a16:creationId xmlns:a16="http://schemas.microsoft.com/office/drawing/2014/main" id="{A04B492B-F3CF-BD6A-3E09-1054D65C0C0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95775" y="5627688"/>
            <a:ext cx="785813" cy="0"/>
          </a:xfrm>
          <a:prstGeom prst="straightConnector1">
            <a:avLst/>
          </a:prstGeom>
          <a:noFill/>
          <a:ln w="31750" cmpd="dbl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7" name="Connecteur droit avec flèche 6">
            <a:extLst>
              <a:ext uri="{FF2B5EF4-FFF2-40B4-BE49-F238E27FC236}">
                <a16:creationId xmlns:a16="http://schemas.microsoft.com/office/drawing/2014/main" id="{0AB84A8E-3C08-6C37-1C71-BFD0EE1111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8125" y="2155825"/>
            <a:ext cx="638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8" name="Connecteur droit avec flèche 9">
            <a:extLst>
              <a:ext uri="{FF2B5EF4-FFF2-40B4-BE49-F238E27FC236}">
                <a16:creationId xmlns:a16="http://schemas.microsoft.com/office/drawing/2014/main" id="{0E711064-8000-B1F5-63C0-D886D6091D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4950" y="3551238"/>
            <a:ext cx="638175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01C32E7-8FEF-6699-775B-B0426DF82CE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pic>
        <p:nvPicPr>
          <p:cNvPr id="22531" name="Picture 17" descr="sign1">
            <a:extLst>
              <a:ext uri="{FF2B5EF4-FFF2-40B4-BE49-F238E27FC236}">
                <a16:creationId xmlns:a16="http://schemas.microsoft.com/office/drawing/2014/main" id="{F624D705-B218-4C42-103B-E7F7F123B75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9338" y="1600200"/>
            <a:ext cx="2854325" cy="2185988"/>
          </a:xfrm>
          <a:noFill/>
        </p:spPr>
      </p:pic>
      <p:pic>
        <p:nvPicPr>
          <p:cNvPr id="22532" name="Picture 20" descr="sign2">
            <a:extLst>
              <a:ext uri="{FF2B5EF4-FFF2-40B4-BE49-F238E27FC236}">
                <a16:creationId xmlns:a16="http://schemas.microsoft.com/office/drawing/2014/main" id="{A63862ED-C6E7-09B8-F446-4FA75DE9E1C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3343275" cy="2622550"/>
          </a:xfrm>
          <a:noFill/>
        </p:spPr>
      </p:pic>
      <p:graphicFrame>
        <p:nvGraphicFramePr>
          <p:cNvPr id="22533" name="Object 1024">
            <a:extLst>
              <a:ext uri="{FF2B5EF4-FFF2-40B4-BE49-F238E27FC236}">
                <a16:creationId xmlns:a16="http://schemas.microsoft.com/office/drawing/2014/main" id="{98BEB16B-C6FF-6F26-6CC3-B3E6E815BE77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36913" y="4759325"/>
          <a:ext cx="259238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Équation" r:id="rId4" imgW="1041400" imgH="457200" progId="Equation.3">
                  <p:embed/>
                </p:oleObj>
              </mc:Choice>
              <mc:Fallback>
                <p:oleObj name="Équation" r:id="rId4" imgW="1041400" imgH="45720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759325"/>
                        <a:ext cx="259238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8">
            <a:extLst>
              <a:ext uri="{FF2B5EF4-FFF2-40B4-BE49-F238E27FC236}">
                <a16:creationId xmlns:a16="http://schemas.microsoft.com/office/drawing/2014/main" id="{C5861FA7-E38A-3258-0998-A3A0258E8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4267200"/>
            <a:ext cx="2590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1600">
                <a:solidFill>
                  <a:srgbClr val="663300"/>
                </a:solidFill>
                <a:latin typeface="Book Antiqua" panose="02040602050305030304" pitchFamily="18" charset="0"/>
              </a:rPr>
              <a:t>Two Independent Sources</a:t>
            </a:r>
          </a:p>
        </p:txBody>
      </p:sp>
      <p:sp>
        <p:nvSpPr>
          <p:cNvPr id="22535" name="Text Box 9">
            <a:extLst>
              <a:ext uri="{FF2B5EF4-FFF2-40B4-BE49-F238E27FC236}">
                <a16:creationId xmlns:a16="http://schemas.microsoft.com/office/drawing/2014/main" id="{484DD64A-3852-B6E4-CA7F-60B0C7EC0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4256088"/>
            <a:ext cx="2438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1600">
                <a:solidFill>
                  <a:srgbClr val="663300"/>
                </a:solidFill>
                <a:latin typeface="Book Antiqua" panose="02040602050305030304" pitchFamily="18" charset="0"/>
              </a:rPr>
              <a:t>Two mixtures</a:t>
            </a:r>
          </a:p>
        </p:txBody>
      </p:sp>
      <p:sp>
        <p:nvSpPr>
          <p:cNvPr id="22536" name="Text Box 15">
            <a:extLst>
              <a:ext uri="{FF2B5EF4-FFF2-40B4-BE49-F238E27FC236}">
                <a16:creationId xmlns:a16="http://schemas.microsoft.com/office/drawing/2014/main" id="{302965E3-EAA3-4FC7-45F2-C59F95151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02325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110000"/>
              <a:buFont typeface="Wingdings" panose="05000000000000000000" pitchFamily="2" charset="2"/>
              <a:buNone/>
            </a:pPr>
            <a:r>
              <a:rPr lang="de-DE" altLang="fr-FR" sz="2000">
                <a:solidFill>
                  <a:srgbClr val="663300"/>
                </a:solidFill>
                <a:latin typeface="Book Antiqua" panose="02040602050305030304" pitchFamily="18" charset="0"/>
              </a:rPr>
              <a:t>a</a:t>
            </a:r>
            <a:r>
              <a:rPr lang="de-DE" altLang="fr-FR" sz="2000" baseline="-25000">
                <a:solidFill>
                  <a:srgbClr val="663300"/>
                </a:solidFill>
                <a:latin typeface="Book Antiqua" panose="02040602050305030304" pitchFamily="18" charset="0"/>
              </a:rPr>
              <a:t>ij</a:t>
            </a:r>
            <a:r>
              <a:rPr lang="de-DE" altLang="fr-FR" sz="2000">
                <a:solidFill>
                  <a:srgbClr val="663300"/>
                </a:solidFill>
                <a:latin typeface="Book Antiqua" panose="02040602050305030304" pitchFamily="18" charset="0"/>
              </a:rPr>
              <a:t> ... Proportion of source signal </a:t>
            </a:r>
            <a:r>
              <a:rPr lang="de-DE" altLang="fr-FR" sz="2000" b="1" i="1">
                <a:solidFill>
                  <a:srgbClr val="663300"/>
                </a:solidFill>
                <a:latin typeface="Book Antiqua" panose="02040602050305030304" pitchFamily="18" charset="0"/>
              </a:rPr>
              <a:t>s</a:t>
            </a:r>
            <a:r>
              <a:rPr lang="de-DE" altLang="fr-FR" sz="2000" b="1" i="1" baseline="-25000">
                <a:solidFill>
                  <a:srgbClr val="663300"/>
                </a:solidFill>
                <a:latin typeface="Book Antiqua" panose="02040602050305030304" pitchFamily="18" charset="0"/>
              </a:rPr>
              <a:t>j</a:t>
            </a:r>
            <a:r>
              <a:rPr lang="de-DE" altLang="fr-FR" sz="2000">
                <a:solidFill>
                  <a:srgbClr val="663300"/>
                </a:solidFill>
                <a:latin typeface="Book Antiqua" panose="02040602050305030304" pitchFamily="18" charset="0"/>
              </a:rPr>
              <a:t> in observed signal </a:t>
            </a:r>
            <a:r>
              <a:rPr lang="de-DE" altLang="fr-FR" sz="2000" b="1" i="1">
                <a:solidFill>
                  <a:srgbClr val="663300"/>
                </a:solidFill>
                <a:latin typeface="Book Antiqua" panose="02040602050305030304" pitchFamily="18" charset="0"/>
              </a:rPr>
              <a:t>x</a:t>
            </a:r>
            <a:r>
              <a:rPr lang="de-DE" altLang="fr-FR" sz="2000" b="1" i="1" baseline="-25000">
                <a:solidFill>
                  <a:srgbClr val="663300"/>
                </a:solidFill>
                <a:latin typeface="Book Antiqua" panose="02040602050305030304" pitchFamily="18" charset="0"/>
              </a:rPr>
              <a:t>i</a:t>
            </a:r>
            <a:endParaRPr lang="en-US" altLang="fr-FR" sz="2000" b="1" i="1">
              <a:solidFill>
                <a:srgbClr val="663300"/>
              </a:solidFill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7258</TotalTime>
  <Words>2779</Words>
  <Application>Microsoft Office PowerPoint</Application>
  <PresentationFormat>Affichage à l'écran (4:3)</PresentationFormat>
  <Paragraphs>347</Paragraphs>
  <Slides>60</Slides>
  <Notes>55</Notes>
  <HiddenSlides>9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60</vt:i4>
      </vt:variant>
    </vt:vector>
  </HeadingPairs>
  <TitlesOfParts>
    <vt:vector size="72" baseType="lpstr">
      <vt:lpstr>Arial</vt:lpstr>
      <vt:lpstr>Arial Narrow</vt:lpstr>
      <vt:lpstr>Book Antiqua</vt:lpstr>
      <vt:lpstr>Calibri</vt:lpstr>
      <vt:lpstr>Symbol</vt:lpstr>
      <vt:lpstr>Times</vt:lpstr>
      <vt:lpstr>Times New Roman</vt:lpstr>
      <vt:lpstr>Wingdings</vt:lpstr>
      <vt:lpstr>Thème Office</vt:lpstr>
      <vt:lpstr>Equation</vt:lpstr>
      <vt:lpstr>Équation</vt:lpstr>
      <vt:lpstr>Graphique</vt:lpstr>
      <vt:lpstr>Independent Components Analysis with the JADE algorithm</vt:lpstr>
      <vt:lpstr>Multivariate Data Analysis</vt:lpstr>
      <vt:lpstr>A matrix as points in space</vt:lpstr>
      <vt:lpstr>Présentation PowerPoint</vt:lpstr>
      <vt:lpstr>Présentation PowerPoint</vt:lpstr>
      <vt:lpstr>Présentation PowerPoint</vt:lpstr>
      <vt:lpstr>“Blind Source Separation”</vt:lpstr>
      <vt:lpstr>Présentation PowerPoint</vt:lpstr>
      <vt:lpstr>Example</vt:lpstr>
      <vt:lpstr>Présentation PowerPoint</vt:lpstr>
      <vt:lpstr>Présentation PowerPoint</vt:lpstr>
      <vt:lpstr>ICA Principal (Non-Gaussian is Independent)</vt:lpstr>
      <vt:lpstr>Measures of Non-Gaussianity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Connection between PCA and ICA </vt:lpstr>
      <vt:lpstr>PCA &amp; ICA on 100 Mid-Infrared spectra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Delphine</dc:creator>
  <cp:lastModifiedBy>Douglas Rutledge</cp:lastModifiedBy>
  <cp:revision>809</cp:revision>
  <dcterms:created xsi:type="dcterms:W3CDTF">2005-10-24T07:42:57Z</dcterms:created>
  <dcterms:modified xsi:type="dcterms:W3CDTF">2022-09-06T06:38:12Z</dcterms:modified>
</cp:coreProperties>
</file>