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20"/>
  </p:notesMasterIdLst>
  <p:handoutMasterIdLst>
    <p:handoutMasterId r:id="rId21"/>
  </p:handoutMasterIdLst>
  <p:sldIdLst>
    <p:sldId id="467" r:id="rId2"/>
    <p:sldId id="526" r:id="rId3"/>
    <p:sldId id="542" r:id="rId4"/>
    <p:sldId id="547" r:id="rId5"/>
    <p:sldId id="568" r:id="rId6"/>
    <p:sldId id="558" r:id="rId7"/>
    <p:sldId id="527" r:id="rId8"/>
    <p:sldId id="528" r:id="rId9"/>
    <p:sldId id="569" r:id="rId10"/>
    <p:sldId id="561" r:id="rId11"/>
    <p:sldId id="560" r:id="rId12"/>
    <p:sldId id="562" r:id="rId13"/>
    <p:sldId id="567" r:id="rId14"/>
    <p:sldId id="570" r:id="rId15"/>
    <p:sldId id="571" r:id="rId16"/>
    <p:sldId id="573" r:id="rId17"/>
    <p:sldId id="572" r:id="rId18"/>
    <p:sldId id="546" r:id="rId19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6633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6633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6633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6633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6633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6633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6633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6633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6633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A50021"/>
    <a:srgbClr val="FF99CC"/>
    <a:srgbClr val="00FF00"/>
    <a:srgbClr val="ACF0FE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36" autoAdjust="0"/>
    <p:restoredTop sz="97826" autoAdjust="0"/>
  </p:normalViewPr>
  <p:slideViewPr>
    <p:cSldViewPr snapToGrid="0" showGuides="1">
      <p:cViewPr varScale="1">
        <p:scale>
          <a:sx n="76" d="100"/>
          <a:sy n="76" d="100"/>
        </p:scale>
        <p:origin x="835" y="62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0" d="100"/>
          <a:sy n="50" d="100"/>
        </p:scale>
        <p:origin x="-1860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97D5ABD2-A3A4-C573-F2FC-531D7CE9C7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5B4102EC-5FED-DA6A-E839-47841DF0F72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8D7B0611-8446-9E11-2827-9AC203B71EA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FE16420E-5E73-FAAF-A1A5-5C485212B16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>
                <a:solidFill>
                  <a:schemeClr val="tx1"/>
                </a:solidFill>
              </a:defRPr>
            </a:lvl1pPr>
          </a:lstStyle>
          <a:p>
            <a:fld id="{8E8803DB-10FF-4F6D-BEF1-94471A8C81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56B648F-3A5E-8794-96B6-7AA4ECDA873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5" tIns="49522" rIns="99045" bIns="49522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D44CD52-2AC5-BFFC-3D84-9CAFFC11C1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5" tIns="49522" rIns="99045" bIns="49522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24B6449D-F9A4-7F76-5889-763BF4AF596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FCBDEE5E-A0D4-DA10-40B2-D6DF112E5E2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6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5" tIns="49522" rIns="99045" bIns="495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D36B6E26-90E3-16F8-CBFE-1EB2D190A0B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5" tIns="49522" rIns="99045" bIns="49522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49211AD2-C23B-B0B4-B719-CF4C97EE7E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5" tIns="49522" rIns="99045" bIns="49522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</a:defRPr>
            </a:lvl1pPr>
          </a:lstStyle>
          <a:p>
            <a:fld id="{9D85C210-2D94-4DB7-9429-1849277C998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A0151E44-543B-39DA-AFB8-9B3C5F2C5C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F801BF-77A9-4F7A-B89A-83DD05ECAFC6}" type="slidenum">
              <a:rPr lang="fr-FR" altLang="fr-FR" sz="1300">
                <a:solidFill>
                  <a:schemeClr val="tx1"/>
                </a:solidFill>
              </a:rPr>
              <a:pPr eaLnBrk="1" hangingPunct="1"/>
              <a:t>1</a:t>
            </a:fld>
            <a:endParaRPr lang="fr-FR" altLang="fr-FR" sz="1300">
              <a:solidFill>
                <a:schemeClr val="tx1"/>
              </a:solidFill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88CF196-F4FF-43D3-369B-8AF1E42A9C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8113D4F-FE27-B264-1B07-8FE5D70FF2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8025" y="4860925"/>
            <a:ext cx="5683250" cy="4605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8695221-A560-A9F9-D317-768CA31F8C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394BF9-EAD2-431D-97C7-0326A4D6BD8E}" type="slidenum">
              <a:rPr lang="fr-FR" altLang="fr-FR" sz="1300">
                <a:solidFill>
                  <a:schemeClr val="tx1"/>
                </a:solidFill>
              </a:rPr>
              <a:pPr eaLnBrk="1" hangingPunct="1"/>
              <a:t>2</a:t>
            </a:fld>
            <a:endParaRPr lang="fr-FR" altLang="fr-FR" sz="1300">
              <a:solidFill>
                <a:schemeClr val="tx1"/>
              </a:solidFill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698EFE64-0B16-6EFE-75E5-859C4E5A0B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B67F63A-128A-040E-D521-D7E67E63D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AF543CC2-95F9-665B-9C1F-3CB6C7C52A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7C5083-56D3-454E-96FF-BDDEC2BB4B0F}" type="slidenum">
              <a:rPr lang="fr-FR" altLang="fr-FR" sz="1300">
                <a:solidFill>
                  <a:schemeClr val="tx1"/>
                </a:solidFill>
              </a:rPr>
              <a:pPr eaLnBrk="1" hangingPunct="1"/>
              <a:t>3</a:t>
            </a:fld>
            <a:endParaRPr lang="fr-FR" altLang="fr-FR" sz="1300">
              <a:solidFill>
                <a:schemeClr val="tx1"/>
              </a:solidFill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3D935173-6B1F-E486-E578-81FDBD47FF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ECBABC7-29DF-6E6D-F5BF-AF0DF4CC99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886A6CD-E238-3816-4FE8-0252FB203C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9D0DFE-671F-4F29-BB21-0CEE0E427E40}" type="slidenum">
              <a:rPr lang="fr-FR" altLang="fr-FR" sz="1300">
                <a:solidFill>
                  <a:schemeClr val="tx1"/>
                </a:solidFill>
              </a:rPr>
              <a:pPr eaLnBrk="1" hangingPunct="1"/>
              <a:t>4</a:t>
            </a:fld>
            <a:endParaRPr lang="fr-FR" altLang="fr-FR" sz="1300">
              <a:solidFill>
                <a:schemeClr val="tx1"/>
              </a:solidFill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CA496738-C3D1-E793-9940-8E42F56122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2542318-402E-C359-79CA-B71DED0F74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1BF84184-AD62-FD0D-E34A-B905727899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B7DB26-2031-4C45-89E7-E734F5ED8535}" type="slidenum">
              <a:rPr lang="fr-FR" altLang="fr-FR" sz="1300">
                <a:solidFill>
                  <a:schemeClr val="tx1"/>
                </a:solidFill>
              </a:rPr>
              <a:pPr eaLnBrk="1" hangingPunct="1"/>
              <a:t>5</a:t>
            </a:fld>
            <a:endParaRPr lang="fr-FR" altLang="fr-FR" sz="1300">
              <a:solidFill>
                <a:schemeClr val="tx1"/>
              </a:solidFill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6457F55-5680-1B08-86A9-5277F413BC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A7BB0E80-BA04-A930-BC5A-A0039EF1B6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7610FBF3-C802-22A6-1A24-F0F4C4AABB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4AE574B-21F0-45C9-A152-CD3FF0D39ADB}" type="slidenum">
              <a:rPr lang="fr-FR" altLang="fr-FR" sz="1300">
                <a:solidFill>
                  <a:schemeClr val="tx1"/>
                </a:solidFill>
              </a:rPr>
              <a:pPr eaLnBrk="1" hangingPunct="1"/>
              <a:t>7</a:t>
            </a:fld>
            <a:endParaRPr lang="fr-FR" altLang="fr-FR" sz="1300">
              <a:solidFill>
                <a:schemeClr val="tx1"/>
              </a:solidFill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E1087CDA-C2BA-F1B7-F7D0-ABA721517E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5033B4AF-FDDB-B571-AEDF-82F7FDC1F0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B0342FD-89B7-93D5-2347-09F8570E98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0ADEB7B-DFFA-43C5-9593-A2C38C0D05FA}" type="slidenum">
              <a:rPr lang="fr-FR" altLang="fr-FR" sz="1300">
                <a:solidFill>
                  <a:schemeClr val="tx1"/>
                </a:solidFill>
              </a:rPr>
              <a:pPr eaLnBrk="1" hangingPunct="1"/>
              <a:t>8</a:t>
            </a:fld>
            <a:endParaRPr lang="fr-FR" altLang="fr-FR" sz="1300">
              <a:solidFill>
                <a:schemeClr val="tx1"/>
              </a:solidFill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4E9CA1C-C00E-CBF2-F16D-9492F44E6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E1E6B8C-79C9-39D4-3879-F715DA1411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91CC07CB-3F02-BED3-033D-DB40A36450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A1C926-3A60-4581-9E3D-0C58C00F2681}" type="slidenum">
              <a:rPr lang="fr-FR" altLang="fr-FR" sz="1300">
                <a:solidFill>
                  <a:schemeClr val="tx1"/>
                </a:solidFill>
              </a:rPr>
              <a:pPr eaLnBrk="1" hangingPunct="1"/>
              <a:t>18</a:t>
            </a:fld>
            <a:endParaRPr lang="fr-FR" altLang="fr-FR" sz="1300">
              <a:solidFill>
                <a:schemeClr val="tx1"/>
              </a:solidFill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D6AB849-7E74-AC5B-E43E-6B3117BF5D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FF9F87B-3DEF-A9AC-EA9D-17516561D0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65D55D-902E-4F35-08E9-7325F5432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971331-DB1C-49AC-7724-C4D20212A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C7FF47-E9DD-868B-E7E6-7EABBA721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B2EAC-C7BF-4ED7-94B8-AF08389EE35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2969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F097E7-E7A6-ED3C-68FA-86945B72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37CC36-36F6-E601-CF17-C8BF87658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8A6A07-3431-B1E0-78EE-65F887888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DE969-F945-4470-8926-839A0D0912F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4084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F680BD-B478-B144-C55B-025B1CB7E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6899C7-8CB8-5DF1-A4EF-DF647BEF0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0A7AF4-B11C-8E2C-E37E-9398E1BCA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585EB-158B-4F30-AD6D-E8A6D561219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025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2930AF-8542-660D-1413-350B231EC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7DAA93-9AE9-88AE-36BD-2831A6545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EE33C0-C8C2-CCF9-CEAD-6C40F5552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D1E3C-A3DF-42B8-8CCE-9D1A8E8517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8739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5670D1-CB56-B754-1EF7-8522E019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D2B78D-1694-95F6-FA43-34D75A78F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DA55FA-1E30-11CE-007F-95ADFDB5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EFC44-9891-4991-B8F6-60A67F1FDE1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8820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95E632C4-26B5-E16F-A8E2-3F330731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9742D817-D9FF-8550-DD67-5362B7AD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F3905CF6-1F84-DA47-0996-882C9BB27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5231E-6918-4737-A7DF-9596694A780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54531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D96AD589-FE5A-D112-4C0A-19BDB2D7F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4D9C58EF-BEA5-6749-991E-FA34D61F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F58195A5-9E49-165B-12AE-5A50A2DB6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03AB5-C245-4B5B-83F5-99174B9D611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051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1589E1EE-D3E1-0338-8FFE-3C2A9623A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D6083C6-973C-5223-11D1-A7287156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4CB96C0-DAC9-BB9A-90C0-5DC94FCD5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112D7-FBB6-4208-975A-931149D0F4B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0350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6D07D058-E644-E311-D48B-D833888D0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A0D9F5FA-49F2-D18F-856E-B4C5DF2F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BFE547BC-F971-D580-58C2-BEDAB1261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454DA-E5FA-4295-ABCB-5FEE3E7F508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927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1E56BEB1-82B2-3AE5-603C-FFD053D51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08B650D9-E914-0E62-16BD-C65276A67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21C1F97-33E6-640E-7E35-FA536A0D0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B18CF-FEAD-4210-B88B-356D2857E43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832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D8F4E4E-9E64-8689-0845-02DF7210D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5A526C7A-BB50-2E66-265A-78F6BA66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23D900D-F00B-600C-E42D-FDAD72E4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37184-26B9-4047-957D-AA921CB6646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4510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>
            <a:extLst>
              <a:ext uri="{FF2B5EF4-FFF2-40B4-BE49-F238E27FC236}">
                <a16:creationId xmlns:a16="http://schemas.microsoft.com/office/drawing/2014/main" id="{FC72B4A3-436E-69B2-F0B2-C929539FC6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3075" name="Espace réservé du texte 2">
            <a:extLst>
              <a:ext uri="{FF2B5EF4-FFF2-40B4-BE49-F238E27FC236}">
                <a16:creationId xmlns:a16="http://schemas.microsoft.com/office/drawing/2014/main" id="{76375745-35A8-6F9C-9540-4B8E66ECBB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9CB0-D8AA-8EA2-14DC-CD5A5703DE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6A180C-E8C6-96A9-E451-C467BFDFF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6ADB17-8249-EB26-12FA-CEE60D67B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4F0E9FD-C44C-44DE-9B39-2573570C09B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932857A-A098-3A21-CBD7-F2054E8BCE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08150"/>
            <a:ext cx="8229600" cy="18637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cap="small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Independent Components Analysis </a:t>
            </a:r>
            <a:r>
              <a:rPr lang="fr-FR" altLang="fr-FR" sz="3600" b="1" dirty="0" err="1">
                <a:solidFill>
                  <a:schemeClr val="hlink"/>
                </a:solidFill>
                <a:latin typeface="Times" charset="0"/>
              </a:rPr>
              <a:t>Determination</a:t>
            </a:r>
            <a:r>
              <a:rPr lang="fr-FR" altLang="fr-FR" sz="3600" b="1" dirty="0">
                <a:solidFill>
                  <a:schemeClr val="hlink"/>
                </a:solidFill>
                <a:latin typeface="Times" charset="0"/>
              </a:rPr>
              <a:t> of the </a:t>
            </a:r>
            <a:r>
              <a:rPr lang="fr-FR" altLang="fr-FR" sz="3600" b="1" dirty="0" err="1">
                <a:solidFill>
                  <a:schemeClr val="hlink"/>
                </a:solidFill>
                <a:latin typeface="Times" charset="0"/>
              </a:rPr>
              <a:t>number</a:t>
            </a:r>
            <a:r>
              <a:rPr lang="fr-FR" altLang="fr-FR" sz="3600" b="1" dirty="0">
                <a:solidFill>
                  <a:schemeClr val="hlink"/>
                </a:solidFill>
                <a:latin typeface="Times" charset="0"/>
              </a:rPr>
              <a:t> of </a:t>
            </a:r>
            <a:r>
              <a:rPr lang="fr-FR" altLang="fr-FR" sz="3600" b="1" dirty="0" err="1">
                <a:solidFill>
                  <a:schemeClr val="hlink"/>
                </a:solidFill>
                <a:latin typeface="Times" charset="0"/>
              </a:rPr>
              <a:t>ICs</a:t>
            </a:r>
            <a:endParaRPr lang="en-GB" sz="3600" b="1" cap="small" dirty="0">
              <a:solidFill>
                <a:schemeClr val="hlin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0340D8A-78C9-88F4-715B-B27451663BD1}"/>
              </a:ext>
            </a:extLst>
          </p:cNvPr>
          <p:cNvSpPr txBox="1">
            <a:spLocks/>
          </p:cNvSpPr>
          <p:nvPr/>
        </p:nvSpPr>
        <p:spPr>
          <a:xfrm>
            <a:off x="287524" y="4725144"/>
            <a:ext cx="8568952" cy="1665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Douglas N. Rutledge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Muséum National d'Histoire Naturelle, Paris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Laboratoire de Chimie Analytique-Faculté de Pharmacie Paris Sud, Université Paris-Saclay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douglas.neil.rutledge@gmail.com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>
            <a:extLst>
              <a:ext uri="{FF2B5EF4-FFF2-40B4-BE49-F238E27FC236}">
                <a16:creationId xmlns:a16="http://schemas.microsoft.com/office/drawing/2014/main" id="{38ED5F46-F22C-2E5A-99E3-9FE1B81C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838" y="5981700"/>
            <a:ext cx="6181725" cy="717550"/>
          </a:xfrm>
        </p:spPr>
        <p:txBody>
          <a:bodyPr/>
          <a:lstStyle/>
          <a:p>
            <a:pPr eaLnBrk="1" hangingPunct="1"/>
            <a:r>
              <a:rPr lang="fr-FR" altLang="fr-FR" sz="3200">
                <a:solidFill>
                  <a:srgbClr val="0000FF"/>
                </a:solidFill>
              </a:rPr>
              <a:t>ICA_corr_Y (Pur 1) =&gt; IC6 / 7 ICs</a:t>
            </a:r>
          </a:p>
        </p:txBody>
      </p:sp>
      <p:pic>
        <p:nvPicPr>
          <p:cNvPr id="12291" name="Picture 2">
            <a:extLst>
              <a:ext uri="{FF2B5EF4-FFF2-40B4-BE49-F238E27FC236}">
                <a16:creationId xmlns:a16="http://schemas.microsoft.com/office/drawing/2014/main" id="{50D0EB7C-A46E-5D06-53E2-9CE2340DA0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81138"/>
            <a:ext cx="8459788" cy="4800600"/>
          </a:xfrm>
          <a:noFill/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0A3B6CBF-E35E-D87E-6891-FA54A774E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375"/>
            <a:ext cx="896461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150000"/>
              </a:lnSpc>
              <a:defRPr/>
            </a:pPr>
            <a:r>
              <a:rPr lang="en-GB" altLang="fr-FR" b="1" kern="0" dirty="0">
                <a:solidFill>
                  <a:schemeClr val="tx1"/>
                </a:solidFill>
                <a:latin typeface="+mn-lt"/>
              </a:rPr>
              <a:t>Vector Correlation </a:t>
            </a:r>
          </a:p>
          <a:p>
            <a:pPr indent="-342900">
              <a:lnSpc>
                <a:spcPct val="150000"/>
              </a:lnSpc>
              <a:defRPr/>
            </a:pPr>
            <a:endParaRPr lang="en-GB" altLang="fr-FR" b="1" kern="0" dirty="0">
              <a:solidFill>
                <a:schemeClr val="tx1"/>
              </a:solidFill>
              <a:latin typeface="+mn-lt"/>
            </a:endParaRPr>
          </a:p>
          <a:p>
            <a:pPr indent="-342900">
              <a:lnSpc>
                <a:spcPct val="150000"/>
              </a:lnSpc>
              <a:defRPr/>
            </a:pPr>
            <a:endParaRPr lang="en-GB" altLang="fr-FR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EFAA1E1-929D-DEC6-A877-397F78806375}"/>
              </a:ext>
            </a:extLst>
          </p:cNvPr>
          <p:cNvSpPr/>
          <p:nvPr/>
        </p:nvSpPr>
        <p:spPr>
          <a:xfrm>
            <a:off x="5527675" y="2820988"/>
            <a:ext cx="2359025" cy="798512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>
            <a:extLst>
              <a:ext uri="{FF2B5EF4-FFF2-40B4-BE49-F238E27FC236}">
                <a16:creationId xmlns:a16="http://schemas.microsoft.com/office/drawing/2014/main" id="{A00937DD-DEE8-629B-0090-07BC0922D6B6}"/>
              </a:ext>
            </a:extLst>
          </p:cNvPr>
          <p:cNvSpPr txBox="1">
            <a:spLocks/>
          </p:cNvSpPr>
          <p:nvPr/>
        </p:nvSpPr>
        <p:spPr bwMode="auto">
          <a:xfrm>
            <a:off x="1493838" y="5981700"/>
            <a:ext cx="618172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sz="3200">
                <a:solidFill>
                  <a:srgbClr val="0000FF"/>
                </a:solidFill>
                <a:latin typeface="Calibri" panose="020F0502020204030204" pitchFamily="34" charset="0"/>
              </a:rPr>
              <a:t>ICA_corr_Y (Pur 1) =&gt; IC6 / 7 ICs</a:t>
            </a:r>
          </a:p>
        </p:txBody>
      </p:sp>
      <p:pic>
        <p:nvPicPr>
          <p:cNvPr id="13315" name="Picture 2">
            <a:extLst>
              <a:ext uri="{FF2B5EF4-FFF2-40B4-BE49-F238E27FC236}">
                <a16:creationId xmlns:a16="http://schemas.microsoft.com/office/drawing/2014/main" id="{23C41EAE-5DD5-AB00-C0AD-05B4815664B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81138"/>
            <a:ext cx="8459788" cy="4800600"/>
          </a:xfrm>
          <a:noFill/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24630D39-2220-6525-B413-A36274C61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375"/>
            <a:ext cx="896461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150000"/>
              </a:lnSpc>
              <a:defRPr/>
            </a:pPr>
            <a:r>
              <a:rPr lang="en-GB" altLang="fr-FR" b="1" kern="0" dirty="0">
                <a:solidFill>
                  <a:schemeClr val="tx1"/>
                </a:solidFill>
                <a:latin typeface="+mn-lt"/>
              </a:rPr>
              <a:t>Vector Correlation </a:t>
            </a:r>
          </a:p>
          <a:p>
            <a:pPr indent="-342900">
              <a:lnSpc>
                <a:spcPct val="150000"/>
              </a:lnSpc>
              <a:defRPr/>
            </a:pPr>
            <a:endParaRPr lang="en-GB" altLang="fr-FR" b="1" kern="0" dirty="0">
              <a:solidFill>
                <a:schemeClr val="tx1"/>
              </a:solidFill>
              <a:latin typeface="+mn-lt"/>
            </a:endParaRPr>
          </a:p>
          <a:p>
            <a:pPr indent="-342900">
              <a:lnSpc>
                <a:spcPct val="150000"/>
              </a:lnSpc>
              <a:defRPr/>
            </a:pPr>
            <a:endParaRPr lang="en-GB" altLang="fr-FR" kern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8E670BC5-99AE-532B-3820-618AFE3177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996" b="60773"/>
          <a:stretch>
            <a:fillRect/>
          </a:stretch>
        </p:blipFill>
        <p:spPr>
          <a:xfrm>
            <a:off x="1709738" y="3540125"/>
            <a:ext cx="5751512" cy="2525713"/>
          </a:xfrm>
          <a:noFill/>
        </p:spPr>
      </p:pic>
      <p:pic>
        <p:nvPicPr>
          <p:cNvPr id="14339" name="Picture 2">
            <a:extLst>
              <a:ext uri="{FF2B5EF4-FFF2-40B4-BE49-F238E27FC236}">
                <a16:creationId xmlns:a16="http://schemas.microsoft.com/office/drawing/2014/main" id="{BB5B655C-840F-A848-6C17-7C4795392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9" r="35316" b="58891"/>
          <a:stretch>
            <a:fillRect/>
          </a:stretch>
        </p:blipFill>
        <p:spPr bwMode="auto">
          <a:xfrm>
            <a:off x="1728788" y="1358900"/>
            <a:ext cx="5697537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AE766248-F387-B5FD-BDD0-EEBA1E3B4925}"/>
              </a:ext>
            </a:extLst>
          </p:cNvPr>
          <p:cNvSpPr txBox="1">
            <a:spLocks/>
          </p:cNvSpPr>
          <p:nvPr/>
        </p:nvSpPr>
        <p:spPr bwMode="auto">
          <a:xfrm>
            <a:off x="1728788" y="5981700"/>
            <a:ext cx="5697537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3200" kern="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ICA_corr_Y</a:t>
            </a:r>
            <a:r>
              <a:rPr lang="fr-FR" sz="32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(Pur 2) =&gt; IC1 / 2 </a:t>
            </a:r>
            <a:r>
              <a:rPr lang="fr-FR" sz="3200" kern="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ICs</a:t>
            </a:r>
            <a:endParaRPr lang="fr-FR" sz="3200" kern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5FEE96-F73C-B5F3-7C56-62E30F884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375"/>
            <a:ext cx="896461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150000"/>
              </a:lnSpc>
              <a:defRPr/>
            </a:pPr>
            <a:r>
              <a:rPr lang="en-GB" altLang="fr-FR" b="1" kern="0" dirty="0">
                <a:solidFill>
                  <a:schemeClr val="tx1"/>
                </a:solidFill>
                <a:latin typeface="+mn-lt"/>
              </a:rPr>
              <a:t>Vector Correlation</a:t>
            </a:r>
            <a:r>
              <a:rPr lang="en-GB" altLang="fr-FR" kern="0" dirty="0">
                <a:solidFill>
                  <a:schemeClr val="tx1"/>
                </a:solidFill>
                <a:latin typeface="+mn-lt"/>
              </a:rPr>
              <a:t> between </a:t>
            </a:r>
            <a:r>
              <a:rPr lang="en-GB" altLang="fr-FR" dirty="0">
                <a:solidFill>
                  <a:prstClr val="black"/>
                </a:solidFill>
                <a:latin typeface="Calibri"/>
              </a:rPr>
              <a:t>‘Signals’ and theoretical spectrum</a:t>
            </a:r>
            <a:r>
              <a:rPr lang="en-GB" altLang="fr-FR" b="1" kern="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indent="-342900">
              <a:lnSpc>
                <a:spcPct val="150000"/>
              </a:lnSpc>
              <a:defRPr/>
            </a:pPr>
            <a:endParaRPr lang="en-GB" altLang="fr-FR" b="1" kern="0" dirty="0">
              <a:solidFill>
                <a:schemeClr val="tx1"/>
              </a:solidFill>
              <a:latin typeface="+mn-lt"/>
            </a:endParaRPr>
          </a:p>
          <a:p>
            <a:pPr indent="-342900">
              <a:lnSpc>
                <a:spcPct val="150000"/>
              </a:lnSpc>
              <a:defRPr/>
            </a:pPr>
            <a:endParaRPr lang="en-GB" altLang="fr-FR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17A5BFFA-7C44-A461-2907-FBECD14C595D}"/>
              </a:ext>
            </a:extLst>
          </p:cNvPr>
          <p:cNvSpPr/>
          <p:nvPr/>
        </p:nvSpPr>
        <p:spPr>
          <a:xfrm>
            <a:off x="2139950" y="1158875"/>
            <a:ext cx="2360613" cy="7985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24A0383-13FE-6B65-5C6A-E408E1457982}"/>
              </a:ext>
            </a:extLst>
          </p:cNvPr>
          <p:cNvSpPr/>
          <p:nvPr/>
        </p:nvSpPr>
        <p:spPr>
          <a:xfrm>
            <a:off x="4922838" y="1127125"/>
            <a:ext cx="2359025" cy="798513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9" descr="D:\MATLAB\R2007b\toolbox\IAQA\ICA\Test_ICA_Functions\html\Test_ICA_Functions_14.png">
            <a:extLst>
              <a:ext uri="{FF2B5EF4-FFF2-40B4-BE49-F238E27FC236}">
                <a16:creationId xmlns:a16="http://schemas.microsoft.com/office/drawing/2014/main" id="{169C0490-4AA5-308B-FC20-776A61C7F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538" y="1816100"/>
            <a:ext cx="534352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A614206F-662B-3926-B374-BBD55E9AE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375"/>
            <a:ext cx="896461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150000"/>
              </a:lnSpc>
              <a:defRPr/>
            </a:pPr>
            <a:r>
              <a:rPr lang="en-GB" altLang="fr-FR" b="1" kern="0" dirty="0">
                <a:solidFill>
                  <a:schemeClr val="tx1"/>
                </a:solidFill>
                <a:latin typeface="+mn-lt"/>
              </a:rPr>
              <a:t>Matrix Correlation (RV) </a:t>
            </a:r>
            <a:r>
              <a:rPr lang="en-GB" altLang="fr-FR" kern="0" dirty="0">
                <a:solidFill>
                  <a:schemeClr val="tx1"/>
                </a:solidFill>
                <a:latin typeface="+mn-lt"/>
              </a:rPr>
              <a:t>between blocks</a:t>
            </a:r>
            <a:r>
              <a:rPr lang="en-GB" altLang="fr-FR" b="1" kern="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indent="-342900">
              <a:lnSpc>
                <a:spcPct val="150000"/>
              </a:lnSpc>
              <a:defRPr/>
            </a:pPr>
            <a:endParaRPr lang="en-GB" altLang="fr-FR" b="1" kern="0" dirty="0">
              <a:solidFill>
                <a:schemeClr val="tx1"/>
              </a:solidFill>
              <a:latin typeface="+mn-lt"/>
            </a:endParaRPr>
          </a:p>
          <a:p>
            <a:pPr indent="-342900">
              <a:lnSpc>
                <a:spcPct val="150000"/>
              </a:lnSpc>
              <a:defRPr/>
            </a:pPr>
            <a:endParaRPr lang="en-GB" altLang="fr-FR" kern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5364" name="Picture 7">
            <a:extLst>
              <a:ext uri="{FF2B5EF4-FFF2-40B4-BE49-F238E27FC236}">
                <a16:creationId xmlns:a16="http://schemas.microsoft.com/office/drawing/2014/main" id="{5989B6B4-9EAA-6921-DBA1-9BC5F66BE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587375"/>
            <a:ext cx="33242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ZoneTexte 2">
            <a:extLst>
              <a:ext uri="{FF2B5EF4-FFF2-40B4-BE49-F238E27FC236}">
                <a16:creationId xmlns:a16="http://schemas.microsoft.com/office/drawing/2014/main" id="{47E5F32C-AA65-96D1-F4FE-558ABBF6F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5438" y="1382713"/>
            <a:ext cx="3411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b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4 ICs (Optimal number of ICs) 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4E0745D-C9C0-19C5-3FC8-77F632C95B88}"/>
              </a:ext>
            </a:extLst>
          </p:cNvPr>
          <p:cNvSpPr/>
          <p:nvPr/>
        </p:nvSpPr>
        <p:spPr bwMode="auto">
          <a:xfrm>
            <a:off x="3321050" y="2020888"/>
            <a:ext cx="314325" cy="360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6C4A978A-F73E-1491-F345-C5998A76C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70613"/>
            <a:ext cx="8978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>
                <a:solidFill>
                  <a:srgbClr val="FF0000"/>
                </a:solidFill>
              </a:rPr>
              <a:t>P. Robert, Y, Escoufier, </a:t>
            </a:r>
            <a:r>
              <a:rPr lang="fr-FR" altLang="fr-FR" sz="1200" i="1">
                <a:solidFill>
                  <a:srgbClr val="FF0000"/>
                </a:solidFill>
              </a:rPr>
              <a:t>Appl Stat</a:t>
            </a:r>
            <a:r>
              <a:rPr lang="fr-FR" altLang="fr-FR" sz="1200">
                <a:solidFill>
                  <a:srgbClr val="FF0000"/>
                </a:solidFill>
              </a:rPr>
              <a:t> , (1976);25:257–65</a:t>
            </a:r>
          </a:p>
          <a:p>
            <a:pPr eaLnBrk="1" hangingPunct="1"/>
            <a:r>
              <a:rPr lang="fr-FR" altLang="fr-FR" sz="1200">
                <a:solidFill>
                  <a:srgbClr val="FF0000"/>
                </a:solidFill>
              </a:rPr>
              <a:t>D. Jouan-Rimbaud Bouveresse, D.N.Rutledge, "Independent Components Analysis: Theory And Applications" </a:t>
            </a:r>
            <a:r>
              <a:rPr lang="fr-FR" altLang="fr-FR" sz="1200" i="1">
                <a:solidFill>
                  <a:srgbClr val="FF0000"/>
                </a:solidFill>
              </a:rPr>
              <a:t>in</a:t>
            </a:r>
          </a:p>
          <a:p>
            <a:pPr eaLnBrk="1" hangingPunct="1"/>
            <a:r>
              <a:rPr lang="fr-FR" altLang="fr-FR" sz="1200">
                <a:solidFill>
                  <a:srgbClr val="FF0000"/>
                </a:solidFill>
              </a:rPr>
              <a:t>Resolving Spectral Mixtures, (ed. C. Ruckebusch); Elsevier Science Publishers, Amsterdam, 2017, pp. 225-278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359E7082-C22D-3490-A624-62C0D3498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375"/>
            <a:ext cx="896461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150000"/>
              </a:lnSpc>
              <a:defRPr/>
            </a:pPr>
            <a:r>
              <a:rPr lang="en-GB" altLang="fr-FR" b="1" kern="0" dirty="0">
                <a:solidFill>
                  <a:schemeClr val="tx1"/>
                </a:solidFill>
                <a:latin typeface="+mn-lt"/>
              </a:rPr>
              <a:t>Random</a:t>
            </a:r>
            <a:r>
              <a:rPr lang="en-GB" altLang="fr-FR" kern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GB" altLang="fr-FR" b="1" kern="0" dirty="0">
                <a:solidFill>
                  <a:schemeClr val="tx1"/>
                </a:solidFill>
                <a:latin typeface="+mn-lt"/>
              </a:rPr>
              <a:t>Matrix Correlation (RV) </a:t>
            </a:r>
            <a:r>
              <a:rPr lang="en-GB" altLang="fr-FR" kern="0" dirty="0">
                <a:solidFill>
                  <a:schemeClr val="tx1"/>
                </a:solidFill>
                <a:latin typeface="+mn-lt"/>
              </a:rPr>
              <a:t>between blocks</a:t>
            </a:r>
          </a:p>
          <a:p>
            <a:pPr indent="-342900">
              <a:lnSpc>
                <a:spcPct val="150000"/>
              </a:lnSpc>
              <a:defRPr/>
            </a:pPr>
            <a:r>
              <a:rPr lang="en-GB" altLang="fr-FR" kern="0" dirty="0">
                <a:solidFill>
                  <a:schemeClr val="tx1"/>
                </a:solidFill>
                <a:latin typeface="+mn-lt"/>
              </a:rPr>
              <a:t>	with random block attributions</a:t>
            </a:r>
            <a:r>
              <a:rPr lang="en-GB" altLang="fr-FR" b="1" kern="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 indent="-342900">
              <a:lnSpc>
                <a:spcPct val="150000"/>
              </a:lnSpc>
              <a:defRPr/>
            </a:pPr>
            <a:endParaRPr lang="en-GB" altLang="fr-FR" b="1" kern="0" dirty="0">
              <a:solidFill>
                <a:schemeClr val="tx1"/>
              </a:solidFill>
              <a:latin typeface="+mn-lt"/>
            </a:endParaRPr>
          </a:p>
          <a:p>
            <a:pPr indent="-342900">
              <a:lnSpc>
                <a:spcPct val="150000"/>
              </a:lnSpc>
              <a:defRPr/>
            </a:pPr>
            <a:endParaRPr lang="en-GB" altLang="fr-FR" kern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6387" name="Picture 7">
            <a:extLst>
              <a:ext uri="{FF2B5EF4-FFF2-40B4-BE49-F238E27FC236}">
                <a16:creationId xmlns:a16="http://schemas.microsoft.com/office/drawing/2014/main" id="{0D60E760-DBEF-66D0-B490-9497F1263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587375"/>
            <a:ext cx="332422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ZoneTexte 2">
            <a:extLst>
              <a:ext uri="{FF2B5EF4-FFF2-40B4-BE49-F238E27FC236}">
                <a16:creationId xmlns:a16="http://schemas.microsoft.com/office/drawing/2014/main" id="{05838109-7767-9454-114C-A76C63901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13" y="1690688"/>
            <a:ext cx="3411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b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4 ICs (Optimal number of ICs) </a:t>
            </a:r>
          </a:p>
        </p:txBody>
      </p:sp>
      <p:pic>
        <p:nvPicPr>
          <p:cNvPr id="16389" name="Picture 8" descr="D:\MATLAB\R2007b\toolbox\IAQA\ICA\Test_ICA_Functions\html\Test_ICA_Functions_07.png">
            <a:extLst>
              <a:ext uri="{FF2B5EF4-FFF2-40B4-BE49-F238E27FC236}">
                <a16:creationId xmlns:a16="http://schemas.microsoft.com/office/drawing/2014/main" id="{26BAD73D-998D-FF6F-1434-928527C2E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3" y="1781175"/>
            <a:ext cx="6200775" cy="464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3AB17558-2F6D-AE61-03B6-1971295ACF79}"/>
              </a:ext>
            </a:extLst>
          </p:cNvPr>
          <p:cNvSpPr/>
          <p:nvPr/>
        </p:nvSpPr>
        <p:spPr bwMode="auto">
          <a:xfrm>
            <a:off x="3187700" y="2124075"/>
            <a:ext cx="314325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F24C8B84-EF6F-6BAB-778F-D93B9F3BB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375"/>
            <a:ext cx="896461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150000"/>
              </a:lnSpc>
              <a:defRPr/>
            </a:pPr>
            <a:r>
              <a:rPr lang="en-GB" altLang="fr-FR" kern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en-US" altLang="fr-FR" b="1" kern="0" dirty="0">
                <a:solidFill>
                  <a:schemeClr val="tx1"/>
                </a:solidFill>
                <a:latin typeface="+mn-lt"/>
              </a:rPr>
              <a:t>Kaiser-Meyer-</a:t>
            </a:r>
            <a:r>
              <a:rPr lang="en-US" altLang="fr-FR" b="1" kern="0" dirty="0" err="1">
                <a:solidFill>
                  <a:schemeClr val="tx1"/>
                </a:solidFill>
                <a:latin typeface="+mn-lt"/>
              </a:rPr>
              <a:t>Olkin</a:t>
            </a:r>
            <a:r>
              <a:rPr lang="en-US" altLang="fr-FR" b="1" kern="0" dirty="0">
                <a:solidFill>
                  <a:schemeClr val="tx1"/>
                </a:solidFill>
                <a:latin typeface="+mn-lt"/>
              </a:rPr>
              <a:t> measure (KMO)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	</a:t>
            </a:r>
          </a:p>
          <a:p>
            <a:pPr lvl="1" indent="-342900">
              <a:lnSpc>
                <a:spcPct val="150000"/>
              </a:lnSpc>
              <a:defRPr/>
            </a:pP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The Kaiser-Meyer-</a:t>
            </a:r>
            <a:r>
              <a:rPr lang="en-US" altLang="fr-FR" kern="0" dirty="0" err="1">
                <a:solidFill>
                  <a:schemeClr val="tx1"/>
                </a:solidFill>
                <a:latin typeface="+mn-lt"/>
              </a:rPr>
              <a:t>Olkin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 (KMO) index was developed to check whether the factorial analysis of a data set is pertinent</a:t>
            </a:r>
          </a:p>
          <a:p>
            <a:pPr lvl="1" indent="-342900">
              <a:lnSpc>
                <a:spcPct val="150000"/>
              </a:lnSpc>
              <a:defRPr/>
            </a:pP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 If the original variables are orthogonal, it is useless to perform a PCA on the data </a:t>
            </a:r>
          </a:p>
          <a:p>
            <a:pPr indent="-342900">
              <a:lnSpc>
                <a:spcPct val="150000"/>
              </a:lnSpc>
              <a:defRPr/>
            </a:pPr>
            <a:endParaRPr lang="en-GB" altLang="fr-FR" b="1" kern="0" dirty="0">
              <a:solidFill>
                <a:schemeClr val="tx1"/>
              </a:solidFill>
              <a:latin typeface="+mn-lt"/>
            </a:endParaRPr>
          </a:p>
          <a:p>
            <a:pPr indent="-342900">
              <a:lnSpc>
                <a:spcPct val="150000"/>
              </a:lnSpc>
              <a:defRPr/>
            </a:pPr>
            <a:endParaRPr lang="en-GB" altLang="fr-FR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42D641D3-256B-2BCA-057D-DD38BF6D7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" y="3132138"/>
            <a:ext cx="2917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KMO = </a:t>
            </a:r>
          </a:p>
        </p:txBody>
      </p:sp>
      <p:graphicFrame>
        <p:nvGraphicFramePr>
          <p:cNvPr id="2050" name="Object 3">
            <a:extLst>
              <a:ext uri="{FF2B5EF4-FFF2-40B4-BE49-F238E27FC236}">
                <a16:creationId xmlns:a16="http://schemas.microsoft.com/office/drawing/2014/main" id="{1D380DEC-A674-013E-4B35-484A1BA36B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66850" y="2827338"/>
          <a:ext cx="1725613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270000" imgH="736600" progId="Equation.3">
                  <p:embed/>
                </p:oleObj>
              </mc:Choice>
              <mc:Fallback>
                <p:oleObj r:id="rId2" imgW="1270000" imgH="736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850" y="2827338"/>
                        <a:ext cx="1725613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>
            <a:extLst>
              <a:ext uri="{FF2B5EF4-FFF2-40B4-BE49-F238E27FC236}">
                <a16:creationId xmlns:a16="http://schemas.microsoft.com/office/drawing/2014/main" id="{6680B546-B5A3-1C1B-2E4A-9140EEC96D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2325" y="5127625"/>
          <a:ext cx="260350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15806" imgH="279279" progId="Equation.3">
                  <p:embed/>
                </p:oleObj>
              </mc:Choice>
              <mc:Fallback>
                <p:oleObj r:id="rId4" imgW="215806" imgH="27927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325" y="5127625"/>
                        <a:ext cx="260350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5">
            <a:extLst>
              <a:ext uri="{FF2B5EF4-FFF2-40B4-BE49-F238E27FC236}">
                <a16:creationId xmlns:a16="http://schemas.microsoft.com/office/drawing/2014/main" id="{4E424B76-3CEB-1453-DCB9-91D6CD6166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4813" y="4827588"/>
          <a:ext cx="95567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647419" imgH="545863" progId="Equation.3">
                  <p:embed/>
                </p:oleObj>
              </mc:Choice>
              <mc:Fallback>
                <p:oleObj r:id="rId6" imgW="647419" imgH="54586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4827588"/>
                        <a:ext cx="955675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3" name="Rectangle 7">
            <a:extLst>
              <a:ext uri="{FF2B5EF4-FFF2-40B4-BE49-F238E27FC236}">
                <a16:creationId xmlns:a16="http://schemas.microsoft.com/office/drawing/2014/main" id="{C5BBAD0D-D75A-F969-5426-60671472E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4087813"/>
            <a:ext cx="5799137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indent="128588" eaLnBrk="0" hangingPunct="0">
              <a:defRPr/>
            </a:pP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where </a:t>
            </a:r>
            <a:r>
              <a:rPr lang="en-US" altLang="fr-FR" i="1" kern="0" dirty="0" err="1">
                <a:solidFill>
                  <a:schemeClr val="tx1"/>
                </a:solidFill>
                <a:latin typeface="+mn-lt"/>
              </a:rPr>
              <a:t>r</a:t>
            </a:r>
            <a:r>
              <a:rPr lang="en-US" altLang="fr-FR" i="1" kern="0" baseline="-25000" dirty="0" err="1">
                <a:solidFill>
                  <a:schemeClr val="tx1"/>
                </a:solidFill>
                <a:latin typeface="+mn-lt"/>
              </a:rPr>
              <a:t>ij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 is the correlation between variables </a:t>
            </a:r>
            <a:r>
              <a:rPr lang="en-US" altLang="fr-FR" i="1" kern="0" dirty="0" err="1">
                <a:solidFill>
                  <a:schemeClr val="tx1"/>
                </a:solidFill>
                <a:latin typeface="+mn-lt"/>
              </a:rPr>
              <a:t>i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 and </a:t>
            </a:r>
            <a:r>
              <a:rPr lang="en-US" altLang="fr-FR" i="1" kern="0" dirty="0">
                <a:solidFill>
                  <a:schemeClr val="tx1"/>
                </a:solidFill>
                <a:latin typeface="+mn-lt"/>
              </a:rPr>
              <a:t>j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,</a:t>
            </a:r>
          </a:p>
          <a:p>
            <a:pPr indent="128588" eaLnBrk="0" hangingPunct="0">
              <a:defRPr/>
            </a:pP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 and the partial correlation </a:t>
            </a:r>
            <a:r>
              <a:rPr lang="en-US" altLang="fr-FR" i="1" kern="0" dirty="0" err="1">
                <a:solidFill>
                  <a:schemeClr val="tx1"/>
                </a:solidFill>
                <a:latin typeface="+mn-lt"/>
              </a:rPr>
              <a:t>a</a:t>
            </a:r>
            <a:r>
              <a:rPr lang="en-US" altLang="fr-FR" i="1" kern="0" baseline="-25000" dirty="0" err="1">
                <a:solidFill>
                  <a:schemeClr val="tx1"/>
                </a:solidFill>
                <a:latin typeface="+mn-lt"/>
              </a:rPr>
              <a:t>ij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 is defined as :</a:t>
            </a:r>
            <a:endParaRPr lang="fr-FR" altLang="fr-FR" kern="0" dirty="0">
              <a:solidFill>
                <a:schemeClr val="tx1"/>
              </a:solidFill>
              <a:latin typeface="+mn-lt"/>
            </a:endParaRPr>
          </a:p>
          <a:p>
            <a:pPr indent="128588" eaLnBrk="0" hangingPunct="0">
              <a:defRPr/>
            </a:pPr>
            <a:endParaRPr lang="fr-FR" dirty="0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D1C699BC-C688-83BC-666C-69F2F381D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100" y="5146675"/>
            <a:ext cx="3698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altLang="fr-FR"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fr-FR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lang="en-US" altLang="fr-FR">
              <a:solidFill>
                <a:schemeClr val="tx1"/>
              </a:solidFill>
            </a:endParaRPr>
          </a:p>
        </p:txBody>
      </p:sp>
      <p:sp>
        <p:nvSpPr>
          <p:cNvPr id="50185" name="Rectangle 9">
            <a:extLst>
              <a:ext uri="{FF2B5EF4-FFF2-40B4-BE49-F238E27FC236}">
                <a16:creationId xmlns:a16="http://schemas.microsoft.com/office/drawing/2014/main" id="{DAC7D994-D0A3-BA0B-7F4F-16E3FEDE2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5802313"/>
            <a:ext cx="8374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i="1" dirty="0" err="1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v</a:t>
            </a:r>
            <a:r>
              <a:rPr lang="en-US" i="1" baseline="-30000" dirty="0" err="1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ij</a:t>
            </a:r>
            <a:r>
              <a:rPr lang="en-US" dirty="0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 being an element of the inverse of the correlation matrix (</a:t>
            </a:r>
            <a:r>
              <a:rPr lang="en-US" b="1" dirty="0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R</a:t>
            </a:r>
            <a:r>
              <a:rPr lang="en-US" dirty="0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 = [</a:t>
            </a:r>
            <a:r>
              <a:rPr lang="en-US" i="1" dirty="0" err="1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r</a:t>
            </a:r>
            <a:r>
              <a:rPr lang="en-US" i="1" baseline="-30000" dirty="0" err="1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ij</a:t>
            </a:r>
            <a:r>
              <a:rPr lang="en-US" dirty="0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] = [</a:t>
            </a:r>
            <a:r>
              <a:rPr lang="en-US" i="1" dirty="0" err="1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v</a:t>
            </a:r>
            <a:r>
              <a:rPr lang="en-US" i="1" baseline="-30000" dirty="0" err="1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ij</a:t>
            </a:r>
            <a:r>
              <a:rPr lang="en-US" dirty="0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]</a:t>
            </a:r>
            <a:r>
              <a:rPr lang="en-US" baseline="30000" dirty="0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-1</a:t>
            </a:r>
            <a:r>
              <a:rPr lang="en-US" dirty="0">
                <a:solidFill>
                  <a:schemeClr val="tx1"/>
                </a:solidFill>
                <a:latin typeface="+mn-lt"/>
                <a:ea typeface="Times New Roman" pitchFamily="18" charset="0"/>
                <a:cs typeface="Times" charset="0"/>
              </a:rPr>
              <a:t>).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 </a:t>
            </a:r>
          </a:p>
        </p:txBody>
      </p:sp>
      <p:sp>
        <p:nvSpPr>
          <p:cNvPr id="2058" name="Rectangle 15">
            <a:extLst>
              <a:ext uri="{FF2B5EF4-FFF2-40B4-BE49-F238E27FC236}">
                <a16:creationId xmlns:a16="http://schemas.microsoft.com/office/drawing/2014/main" id="{8CF29A27-C452-0358-DDFE-8A739ECFA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7950"/>
            <a:ext cx="8978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sz="1200">
                <a:solidFill>
                  <a:srgbClr val="FF0000"/>
                </a:solidFill>
              </a:rPr>
              <a:t>H.F. Kaiser, </a:t>
            </a:r>
            <a:r>
              <a:rPr lang="en-US" altLang="fr-FR" sz="1200" i="1">
                <a:solidFill>
                  <a:srgbClr val="FF0000"/>
                </a:solidFill>
              </a:rPr>
              <a:t>Psychometrika</a:t>
            </a:r>
            <a:r>
              <a:rPr lang="en-US" altLang="fr-FR" sz="1200">
                <a:solidFill>
                  <a:srgbClr val="FF0000"/>
                </a:solidFill>
              </a:rPr>
              <a:t>. 39 (1974) 31–36. </a:t>
            </a:r>
            <a:endParaRPr lang="fr-FR" altLang="fr-FR" sz="1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BBAD544E-3F3E-EF82-22EF-45492738B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375"/>
            <a:ext cx="896461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150000"/>
              </a:lnSpc>
              <a:defRPr/>
            </a:pPr>
            <a:r>
              <a:rPr lang="en-GB" altLang="fr-FR" kern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en-US" altLang="fr-FR" b="1" kern="0" dirty="0">
                <a:solidFill>
                  <a:schemeClr val="tx1"/>
                </a:solidFill>
                <a:latin typeface="+mn-lt"/>
              </a:rPr>
              <a:t>Kaiser-Meyer-</a:t>
            </a:r>
            <a:r>
              <a:rPr lang="en-US" altLang="fr-FR" b="1" kern="0" dirty="0" err="1">
                <a:solidFill>
                  <a:schemeClr val="tx1"/>
                </a:solidFill>
                <a:latin typeface="+mn-lt"/>
              </a:rPr>
              <a:t>Olkin</a:t>
            </a:r>
            <a:r>
              <a:rPr lang="en-US" altLang="fr-FR" b="1" kern="0" dirty="0">
                <a:solidFill>
                  <a:schemeClr val="tx1"/>
                </a:solidFill>
                <a:latin typeface="+mn-lt"/>
              </a:rPr>
              <a:t> measure (KMO) 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applied to rows of the residual matrices</a:t>
            </a:r>
          </a:p>
          <a:p>
            <a:pPr lvl="1" indent="-342900">
              <a:lnSpc>
                <a:spcPct val="150000"/>
              </a:lnSpc>
              <a:defRPr/>
            </a:pP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	</a:t>
            </a:r>
            <a:br>
              <a:rPr lang="en-US" altLang="fr-FR" kern="0" dirty="0">
                <a:solidFill>
                  <a:schemeClr val="tx1"/>
                </a:solidFill>
                <a:latin typeface="+mn-lt"/>
              </a:rPr>
            </a:b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- a KMO measure near 1 indicates that there s</a:t>
            </a:r>
            <a:r>
              <a:rPr lang="en-US" altLang="fr-FR" kern="0" dirty="0">
                <a:solidFill>
                  <a:prstClr val="black"/>
                </a:solidFill>
                <a:latin typeface="Calibri"/>
              </a:rPr>
              <a:t>trong correlations between residual measured signals, and so all source signals have </a:t>
            </a:r>
            <a:r>
              <a:rPr lang="en-US" altLang="fr-FR" i="1" kern="0" dirty="0">
                <a:solidFill>
                  <a:prstClr val="black"/>
                </a:solidFill>
                <a:latin typeface="Calibri"/>
              </a:rPr>
              <a:t>not</a:t>
            </a:r>
            <a:r>
              <a:rPr lang="en-US" altLang="fr-FR" kern="0" dirty="0">
                <a:solidFill>
                  <a:prstClr val="black"/>
                </a:solidFill>
                <a:latin typeface="Calibri"/>
              </a:rPr>
              <a:t> been extracted</a:t>
            </a:r>
          </a:p>
          <a:p>
            <a:pPr lvl="1" indent="-342900">
              <a:lnSpc>
                <a:spcPct val="150000"/>
              </a:lnSpc>
              <a:defRPr/>
            </a:pPr>
            <a:br>
              <a:rPr lang="en-US" altLang="fr-FR" kern="0" dirty="0">
                <a:solidFill>
                  <a:schemeClr val="tx1"/>
                </a:solidFill>
                <a:latin typeface="+mn-lt"/>
              </a:rPr>
            </a:br>
            <a:r>
              <a:rPr lang="en-US" altLang="fr-FR" kern="0" dirty="0">
                <a:solidFill>
                  <a:schemeClr val="tx1"/>
                </a:solidFill>
                <a:latin typeface="Arial" charset="0"/>
              </a:rPr>
              <a:t> - a 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KMO near 0.5 indicates that there are no longer any strong correlations between residual measured signals, and so all source signals have been extracted</a:t>
            </a:r>
          </a:p>
          <a:p>
            <a:pPr lvl="1" indent="-342900">
              <a:lnSpc>
                <a:spcPct val="150000"/>
              </a:lnSpc>
              <a:defRPr/>
            </a:pPr>
            <a:br>
              <a:rPr lang="en-US" altLang="fr-FR" kern="0" dirty="0">
                <a:solidFill>
                  <a:schemeClr val="tx1"/>
                </a:solidFill>
                <a:latin typeface="+mn-lt"/>
              </a:rPr>
            </a:b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- an appropriate number of components can be selected by a </a:t>
            </a:r>
            <a:r>
              <a:rPr lang="en-US" altLang="fr-FR" kern="0" dirty="0" err="1">
                <a:solidFill>
                  <a:schemeClr val="tx1"/>
                </a:solidFill>
                <a:latin typeface="+mn-lt"/>
              </a:rPr>
              <a:t>scree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 plot of the KMO measures, where components before the “elbow” are retained.</a:t>
            </a:r>
          </a:p>
          <a:p>
            <a:pPr indent="-342900">
              <a:lnSpc>
                <a:spcPct val="150000"/>
              </a:lnSpc>
              <a:defRPr/>
            </a:pPr>
            <a:endParaRPr lang="en-GB" altLang="fr-FR" b="1" kern="0" dirty="0">
              <a:solidFill>
                <a:schemeClr val="tx1"/>
              </a:solidFill>
              <a:latin typeface="+mn-lt"/>
            </a:endParaRPr>
          </a:p>
          <a:p>
            <a:pPr indent="-342900">
              <a:lnSpc>
                <a:spcPct val="150000"/>
              </a:lnSpc>
              <a:defRPr/>
            </a:pPr>
            <a:endParaRPr lang="en-GB" altLang="fr-FR" b="1" kern="0" dirty="0">
              <a:solidFill>
                <a:schemeClr val="tx1"/>
              </a:solidFill>
              <a:latin typeface="+mn-lt"/>
            </a:endParaRPr>
          </a:p>
          <a:p>
            <a:pPr indent="-342900">
              <a:lnSpc>
                <a:spcPct val="150000"/>
              </a:lnSpc>
              <a:defRPr/>
            </a:pPr>
            <a:endParaRPr lang="en-GB" altLang="fr-FR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3F5F8C3-70BF-648A-DFB0-84E3C57B7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57950"/>
            <a:ext cx="8978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sz="1200">
                <a:solidFill>
                  <a:srgbClr val="FF0000"/>
                </a:solidFill>
              </a:rPr>
              <a:t>A. Kassouf, D. Jouan-Rimbaud Bouveresse, D. N. Rutledge, </a:t>
            </a:r>
            <a:r>
              <a:rPr lang="en-US" altLang="fr-FR" sz="1200" i="1">
                <a:solidFill>
                  <a:srgbClr val="FF0000"/>
                </a:solidFill>
              </a:rPr>
              <a:t>Talanta</a:t>
            </a:r>
            <a:r>
              <a:rPr lang="en-US" altLang="fr-FR" sz="1200">
                <a:solidFill>
                  <a:srgbClr val="FF0000"/>
                </a:solidFill>
              </a:rPr>
              <a:t> 179 (2018) 538–545. </a:t>
            </a:r>
            <a:endParaRPr lang="fr-FR" altLang="fr-FR" sz="1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D:\MATLAB\R2007b\toolbox\IAQA\ICA\Test_ICA_Functions\html\Test_ICA_Functions_simple_04.png">
            <a:extLst>
              <a:ext uri="{FF2B5EF4-FFF2-40B4-BE49-F238E27FC236}">
                <a16:creationId xmlns:a16="http://schemas.microsoft.com/office/drawing/2014/main" id="{9427B6F1-B817-26D2-38C8-2B910DE672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3" y="1887538"/>
            <a:ext cx="6200775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505F977F-D592-339D-0C53-0FD453C91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375"/>
            <a:ext cx="896461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150000"/>
              </a:lnSpc>
              <a:defRPr/>
            </a:pPr>
            <a:r>
              <a:rPr lang="en-GB" altLang="fr-FR" kern="0" dirty="0">
                <a:solidFill>
                  <a:schemeClr val="tx1"/>
                </a:solidFill>
                <a:latin typeface="+mn-lt"/>
              </a:rPr>
              <a:t>- </a:t>
            </a:r>
            <a:r>
              <a:rPr lang="en-US" altLang="fr-FR" b="1" kern="0" dirty="0">
                <a:solidFill>
                  <a:schemeClr val="tx1"/>
                </a:solidFill>
                <a:latin typeface="+mn-lt"/>
              </a:rPr>
              <a:t>Kaiser-Meyer-</a:t>
            </a:r>
            <a:r>
              <a:rPr lang="en-US" altLang="fr-FR" b="1" kern="0" dirty="0" err="1">
                <a:solidFill>
                  <a:schemeClr val="tx1"/>
                </a:solidFill>
                <a:latin typeface="+mn-lt"/>
              </a:rPr>
              <a:t>Olkin</a:t>
            </a:r>
            <a:r>
              <a:rPr lang="en-US" altLang="fr-FR" b="1" kern="0" dirty="0">
                <a:solidFill>
                  <a:schemeClr val="tx1"/>
                </a:solidFill>
                <a:latin typeface="+mn-lt"/>
              </a:rPr>
              <a:t> measure (KMO) 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applied to </a:t>
            </a:r>
            <a:r>
              <a:rPr lang="en-US" altLang="fr-FR" i="1" kern="0" dirty="0">
                <a:solidFill>
                  <a:schemeClr val="tx1"/>
                </a:solidFill>
                <a:latin typeface="+mn-lt"/>
              </a:rPr>
              <a:t>transposed</a:t>
            </a: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 residual matrices</a:t>
            </a:r>
          </a:p>
          <a:p>
            <a:pPr lvl="1" indent="-342900">
              <a:lnSpc>
                <a:spcPct val="150000"/>
              </a:lnSpc>
              <a:defRPr/>
            </a:pPr>
            <a:r>
              <a:rPr lang="en-US" altLang="fr-FR" kern="0" dirty="0">
                <a:solidFill>
                  <a:schemeClr val="tx1"/>
                </a:solidFill>
                <a:latin typeface="+mn-lt"/>
              </a:rPr>
              <a:t>	</a:t>
            </a:r>
            <a:endParaRPr lang="en-GB" altLang="fr-FR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436" name="ZoneTexte 2">
            <a:extLst>
              <a:ext uri="{FF2B5EF4-FFF2-40B4-BE49-F238E27FC236}">
                <a16:creationId xmlns:a16="http://schemas.microsoft.com/office/drawing/2014/main" id="{2050C120-4E2B-590F-33A1-C334E276E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13" y="1690688"/>
            <a:ext cx="3411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b="1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4 ICs (Optimal number of ICs) 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AE59F3E2-79C8-C83C-E811-1DA988FEDAB8}"/>
              </a:ext>
            </a:extLst>
          </p:cNvPr>
          <p:cNvSpPr/>
          <p:nvPr/>
        </p:nvSpPr>
        <p:spPr bwMode="auto">
          <a:xfrm>
            <a:off x="3413125" y="2339975"/>
            <a:ext cx="314325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0C6B653-C9D9-A24C-AB82-B1EFD3B944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1379538"/>
            <a:ext cx="8664575" cy="4906962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altLang="fr-FR" sz="2000"/>
              <a:t>PCA does not look for (</a:t>
            </a:r>
            <a:r>
              <a:rPr lang="en-GB" altLang="fr-FR" sz="2000" i="1"/>
              <a:t>and usually does not find</a:t>
            </a:r>
            <a:r>
              <a:rPr lang="en-GB" altLang="fr-FR" sz="2000"/>
              <a:t>) components with direct physical meaning</a:t>
            </a:r>
            <a:endParaRPr lang="fr-FR" altLang="fr-FR" sz="2000"/>
          </a:p>
          <a:p>
            <a:pPr marL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fr-FR" sz="2000">
              <a:solidFill>
                <a:schemeClr val="tx2"/>
              </a:solidFill>
            </a:endParaRPr>
          </a:p>
          <a:p>
            <a:pPr marL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GB" altLang="fr-FR" sz="2000"/>
              <a:t>ICA tries to recover the </a:t>
            </a:r>
            <a:r>
              <a:rPr lang="en-GB" altLang="fr-FR" sz="2000">
                <a:solidFill>
                  <a:srgbClr val="0000FF"/>
                </a:solidFill>
              </a:rPr>
              <a:t>original signals</a:t>
            </a:r>
            <a:r>
              <a:rPr lang="en-GB" altLang="fr-FR" sz="2000"/>
              <a:t> by estimating a linear transformation, using a criterion that measures </a:t>
            </a:r>
            <a:r>
              <a:rPr lang="en-GB" altLang="fr-FR" sz="2000" b="1"/>
              <a:t>statistical independence among the </a:t>
            </a:r>
            <a:r>
              <a:rPr lang="en-GB" altLang="fr-FR" sz="2000" b="1">
                <a:solidFill>
                  <a:srgbClr val="0000FF"/>
                </a:solidFill>
              </a:rPr>
              <a:t>sources</a:t>
            </a:r>
          </a:p>
          <a:p>
            <a:pPr marL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fr-FR" sz="2000">
                <a:solidFill>
                  <a:schemeClr val="tx2"/>
                </a:solidFill>
              </a:rPr>
              <a:t>This is done using higher-order information that can be extracted from the densities of the data</a:t>
            </a:r>
          </a:p>
          <a:p>
            <a:pPr marL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fr-FR" sz="2000">
              <a:solidFill>
                <a:schemeClr val="tx2"/>
              </a:solidFill>
            </a:endParaRPr>
          </a:p>
          <a:p>
            <a:pPr marL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fr-FR" sz="2000">
                <a:solidFill>
                  <a:schemeClr val="tx2"/>
                </a:solidFill>
              </a:rPr>
              <a:t>ICA can be applied to all types of data, including multi-way data</a:t>
            </a:r>
          </a:p>
          <a:p>
            <a:pPr marL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fr-FR" sz="2000">
                <a:solidFill>
                  <a:schemeClr val="tx2"/>
                </a:solidFill>
              </a:rPr>
              <a:t>Contributions of variables are easier to interpret</a:t>
            </a:r>
          </a:p>
          <a:p>
            <a:pPr marL="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n-US" altLang="fr-FR" sz="2000">
              <a:solidFill>
                <a:schemeClr val="tx2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B9C43CD-2BE1-6367-865E-375688866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563563"/>
            <a:ext cx="22891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 sz="3600">
                <a:solidFill>
                  <a:schemeClr val="hlink"/>
                </a:solidFill>
                <a:latin typeface="Times" panose="02020603050405020304" pitchFamily="18" charset="0"/>
              </a:rPr>
              <a:t>Conclusion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D2D8A25-A684-EB23-AEB0-C55AB26166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1230313"/>
            <a:ext cx="8539162" cy="4965700"/>
          </a:xfrm>
        </p:spPr>
        <p:txBody>
          <a:bodyPr rtlCol="0">
            <a:normAutofit fontScale="92500" lnSpcReduction="20000"/>
          </a:bodyPr>
          <a:lstStyle/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altLang="fr-FR" sz="2000" dirty="0"/>
              <a:t>We have proposed several novel methods [3]:</a:t>
            </a:r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GB" altLang="fr-FR" sz="2000" dirty="0"/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altLang="fr-FR" sz="2000" b="1" dirty="0" err="1"/>
              <a:t>ICA_by_Blocks</a:t>
            </a:r>
            <a:r>
              <a:rPr lang="en-GB" altLang="fr-FR" sz="2000" b="1" dirty="0"/>
              <a:t> </a:t>
            </a:r>
            <a:r>
              <a:rPr lang="en-GB" altLang="fr-FR" sz="2000" dirty="0"/>
              <a:t>correlation between signals in different blocks</a:t>
            </a:r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altLang="fr-FR" sz="2000" b="1" dirty="0"/>
              <a:t>	with Jack-knifing</a:t>
            </a:r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altLang="fr-FR" sz="2000" b="1" dirty="0"/>
              <a:t>	with Cross-Validation </a:t>
            </a:r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altLang="fr-FR" sz="2000" b="1" dirty="0"/>
              <a:t>Durbin-Watson </a:t>
            </a:r>
            <a:r>
              <a:rPr lang="en-GB" altLang="fr-FR" sz="2000" dirty="0"/>
              <a:t>criterion applied to residual matrices</a:t>
            </a:r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endParaRPr lang="en-GB" altLang="fr-FR" sz="2000" dirty="0"/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altLang="fr-FR" sz="2000" b="1" dirty="0"/>
              <a:t>Vector Correlation </a:t>
            </a:r>
            <a:r>
              <a:rPr lang="en-GB" altLang="fr-FR" sz="2000" dirty="0"/>
              <a:t>between :</a:t>
            </a:r>
            <a:br>
              <a:rPr lang="en-GB" altLang="fr-FR" sz="2000" dirty="0"/>
            </a:br>
            <a:r>
              <a:rPr lang="en-GB" altLang="fr-FR" sz="2000" dirty="0"/>
              <a:t>	- ‘Proportions’ and theoretical concentrations</a:t>
            </a:r>
            <a:br>
              <a:rPr lang="en-GB" altLang="fr-FR" sz="2000" dirty="0"/>
            </a:br>
            <a:r>
              <a:rPr lang="en-GB" altLang="fr-FR" sz="2000" dirty="0"/>
              <a:t>	- ‘Signals’ and a theoretical spectrum</a:t>
            </a:r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altLang="fr-FR" sz="2000" b="1" dirty="0"/>
              <a:t>Matrix correlations (RV) </a:t>
            </a:r>
            <a:r>
              <a:rPr lang="en-GB" altLang="fr-FR" sz="2000" dirty="0"/>
              <a:t>between blocks </a:t>
            </a:r>
            <a:endParaRPr lang="en-GB" altLang="fr-FR" sz="2000" b="1" dirty="0"/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altLang="fr-FR" sz="2000" b="1" dirty="0"/>
              <a:t>	with Jack-knifing</a:t>
            </a:r>
            <a:br>
              <a:rPr lang="en-GB" altLang="fr-FR" sz="2000" b="1" dirty="0"/>
            </a:br>
            <a:endParaRPr lang="en-GB" altLang="fr-FR" sz="2000" b="1" dirty="0"/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fr-FR" sz="2000" b="1" dirty="0"/>
              <a:t>Kaiser-Meyer-</a:t>
            </a:r>
            <a:r>
              <a:rPr lang="en-US" altLang="fr-FR" sz="2000" b="1" dirty="0" err="1"/>
              <a:t>Olkin</a:t>
            </a:r>
            <a:r>
              <a:rPr lang="en-US" altLang="fr-FR" sz="2000" b="1" dirty="0"/>
              <a:t> measure </a:t>
            </a:r>
            <a:r>
              <a:rPr lang="en-GB" altLang="fr-FR" sz="2000" b="1" dirty="0"/>
              <a:t>(KMO) </a:t>
            </a:r>
            <a:r>
              <a:rPr lang="en-GB" altLang="fr-FR" sz="2000" dirty="0"/>
              <a:t>applied to residual matrices</a:t>
            </a:r>
            <a:endParaRPr lang="en-GB" altLang="fr-FR" sz="2000" b="1" dirty="0"/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fr-FR" sz="20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CDA5FF1-246B-BD81-ED26-F1296269F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75" y="563563"/>
            <a:ext cx="68151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 sz="3600">
                <a:solidFill>
                  <a:schemeClr val="hlink"/>
                </a:solidFill>
                <a:latin typeface="Times" panose="02020603050405020304" pitchFamily="18" charset="0"/>
              </a:rPr>
              <a:t>Determination of the number of ICs</a:t>
            </a:r>
          </a:p>
        </p:txBody>
      </p:sp>
      <p:sp>
        <p:nvSpPr>
          <p:cNvPr id="30724" name="ZoneTexte 3">
            <a:extLst>
              <a:ext uri="{FF2B5EF4-FFF2-40B4-BE49-F238E27FC236}">
                <a16:creationId xmlns:a16="http://schemas.microsoft.com/office/drawing/2014/main" id="{6B4AE6A6-C054-87B2-0BC7-2F5CB7A78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3" y="6383338"/>
            <a:ext cx="9083675" cy="4746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 sz="2000">
                <a:solidFill>
                  <a:srgbClr val="663300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GB" sz="1200" b="1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F08A466-248F-CDE2-8BC9-8076F4D3EA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715963"/>
            <a:ext cx="8964613" cy="25908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000" b="1" dirty="0" err="1"/>
              <a:t>ICA_by_Blocks</a:t>
            </a:r>
            <a:r>
              <a:rPr lang="en-GB" sz="2000" dirty="0"/>
              <a:t> </a:t>
            </a:r>
            <a:r>
              <a:rPr lang="en-GB" altLang="fr-FR" sz="2000" b="1" dirty="0"/>
              <a:t> </a:t>
            </a:r>
            <a:r>
              <a:rPr lang="en-GB" altLang="fr-FR" sz="2000" dirty="0"/>
              <a:t>correlation between signals in different blocks</a:t>
            </a:r>
            <a:endParaRPr lang="en-GB" sz="2000" dirty="0"/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sz="2000" dirty="0"/>
              <a:t>The data matrix is split into 2 (or more) blocks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sz="2000" dirty="0"/>
              <a:t>ICA models with increasing number of ICs are calculated within each block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sz="2000" dirty="0"/>
              <a:t>The ICs from each block are compared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000" dirty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GB" sz="2000" dirty="0">
                <a:solidFill>
                  <a:srgbClr val="FF0000"/>
                </a:solidFill>
              </a:rPr>
              <a:t>Informative ICs are correlated, while noisy ones have a low correlation.</a:t>
            </a:r>
            <a:endParaRPr lang="en-GB" sz="2000" dirty="0"/>
          </a:p>
        </p:txBody>
      </p:sp>
      <p:pic>
        <p:nvPicPr>
          <p:cNvPr id="6147" name="Picture 1">
            <a:extLst>
              <a:ext uri="{FF2B5EF4-FFF2-40B4-BE49-F238E27FC236}">
                <a16:creationId xmlns:a16="http://schemas.microsoft.com/office/drawing/2014/main" id="{EA725568-3171-A886-1780-D9563719C2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07" b="24179"/>
          <a:stretch>
            <a:fillRect/>
          </a:stretch>
        </p:blipFill>
        <p:spPr bwMode="auto">
          <a:xfrm>
            <a:off x="479425" y="3073400"/>
            <a:ext cx="8139113" cy="30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3">
            <a:extLst>
              <a:ext uri="{FF2B5EF4-FFF2-40B4-BE49-F238E27FC236}">
                <a16:creationId xmlns:a16="http://schemas.microsoft.com/office/drawing/2014/main" id="{905C4343-8B6B-988E-E997-4F31241FA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08750"/>
            <a:ext cx="89789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>
                <a:solidFill>
                  <a:srgbClr val="FF0000"/>
                </a:solidFill>
              </a:rPr>
              <a:t>D. Jouan-Rimbaud Bouveresse, A. Moya-González, F. Ammari, D.N. Rutledge, </a:t>
            </a:r>
            <a:r>
              <a:rPr lang="fr-FR" altLang="fr-FR" sz="1200" i="1">
                <a:solidFill>
                  <a:srgbClr val="FF0000"/>
                </a:solidFill>
              </a:rPr>
              <a:t>Chemom. Intell. Lab. Syst.</a:t>
            </a:r>
            <a:r>
              <a:rPr lang="fr-FR" altLang="fr-FR" sz="1200">
                <a:solidFill>
                  <a:srgbClr val="FF0000"/>
                </a:solidFill>
              </a:rPr>
              <a:t> 112 (2012), 24-32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0FB64E28-CAB2-3C05-7AA0-B351A83504E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712788"/>
            <a:ext cx="8964613" cy="49434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000" b="1" dirty="0" err="1"/>
              <a:t>ICA_by_Blocks</a:t>
            </a:r>
            <a:r>
              <a:rPr lang="en-GB" sz="2000" dirty="0"/>
              <a:t> 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sz="2000" dirty="0"/>
              <a:t>The data matrix is split into 2 (or more) blocks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sz="2000" dirty="0"/>
              <a:t>ICA models with increasing number of ICs are calculated within each block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GB" sz="2000" dirty="0"/>
              <a:t>The ICs from each block are compared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000" dirty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GB" sz="2000" dirty="0">
                <a:solidFill>
                  <a:srgbClr val="FF0000"/>
                </a:solidFill>
              </a:rPr>
              <a:t>Informative ICs are correlated, while noisy ones have a low correlations</a:t>
            </a:r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endParaRPr lang="en-GB" sz="2000" b="1" dirty="0"/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GB" sz="2000" dirty="0"/>
          </a:p>
        </p:txBody>
      </p:sp>
      <p:pic>
        <p:nvPicPr>
          <p:cNvPr id="7171" name="Picture 9" descr="D:\MATLAB\R2007b\toolbox\IAQA\ICA\Test_ICA_Functions\html\Test_ICA_Functions_01.png">
            <a:extLst>
              <a:ext uri="{FF2B5EF4-FFF2-40B4-BE49-F238E27FC236}">
                <a16:creationId xmlns:a16="http://schemas.microsoft.com/office/drawing/2014/main" id="{52D8C5D2-274E-5EAE-6D0B-EA3D1D107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4125913"/>
            <a:ext cx="3005138" cy="248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1" descr="D:\MATLAB\R2007b\toolbox\IAQA\ICA\Test_ICA_Functions\html\Test_ICA_Functions_03.png">
            <a:extLst>
              <a:ext uri="{FF2B5EF4-FFF2-40B4-BE49-F238E27FC236}">
                <a16:creationId xmlns:a16="http://schemas.microsoft.com/office/drawing/2014/main" id="{1B6474D2-B93D-1833-3B22-0F8FEB26C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3" y="4146550"/>
            <a:ext cx="3044825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D7311E06-1F8E-5C2E-9326-901E1415BC52}"/>
              </a:ext>
            </a:extLst>
          </p:cNvPr>
          <p:cNvSpPr/>
          <p:nvPr/>
        </p:nvSpPr>
        <p:spPr bwMode="auto">
          <a:xfrm>
            <a:off x="6042025" y="4187825"/>
            <a:ext cx="314325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B6218E5-30D4-5E12-9A6D-75C6299CB999}"/>
              </a:ext>
            </a:extLst>
          </p:cNvPr>
          <p:cNvSpPr/>
          <p:nvPr/>
        </p:nvSpPr>
        <p:spPr bwMode="auto">
          <a:xfrm>
            <a:off x="1562100" y="4125913"/>
            <a:ext cx="314325" cy="360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4E8EF1B-0C7E-C38C-A45C-218870C22D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712788"/>
            <a:ext cx="8964613" cy="49434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000" b="1" dirty="0"/>
              <a:t>Random </a:t>
            </a:r>
            <a:r>
              <a:rPr lang="en-GB" sz="2000" b="1" dirty="0" err="1"/>
              <a:t>ICA_by_Blocks</a:t>
            </a:r>
            <a:r>
              <a:rPr lang="en-GB" sz="2000" dirty="0"/>
              <a:t>  with repeated random block attributions</a:t>
            </a:r>
          </a:p>
          <a:p>
            <a:pPr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endParaRPr lang="en-GB" sz="2000" dirty="0"/>
          </a:p>
          <a:p>
            <a:pPr marL="0" indent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GB" sz="2000" dirty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GB" sz="2000" dirty="0">
                <a:solidFill>
                  <a:srgbClr val="FF0000"/>
                </a:solidFill>
              </a:rPr>
              <a:t>Informative ICs are correlated, while noisy ones have a low correlations</a:t>
            </a:r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  <a:defRPr/>
            </a:pPr>
            <a:endParaRPr lang="en-GB" sz="2000" b="1" dirty="0"/>
          </a:p>
          <a:p>
            <a:pPr marL="0" eaLnBrk="1" fontAlgn="auto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GB" sz="2000" dirty="0"/>
          </a:p>
        </p:txBody>
      </p:sp>
      <p:pic>
        <p:nvPicPr>
          <p:cNvPr id="8195" name="Picture 2" descr="D:\MATLAB\R2007b\toolbox\IAQA\ICA\Test_ICA_Functions\html\Test_ICA_Functions_17.png">
            <a:extLst>
              <a:ext uri="{FF2B5EF4-FFF2-40B4-BE49-F238E27FC236}">
                <a16:creationId xmlns:a16="http://schemas.microsoft.com/office/drawing/2014/main" id="{33E8726D-7ACA-912E-3803-6B81A2F60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2392363"/>
            <a:ext cx="4275138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5" descr="D:\MATLAB\R2007b\toolbox\IAQA\ICA\Test_ICA_Functions\html\Test_ICA_Functions_03.png">
            <a:extLst>
              <a:ext uri="{FF2B5EF4-FFF2-40B4-BE49-F238E27FC236}">
                <a16:creationId xmlns:a16="http://schemas.microsoft.com/office/drawing/2014/main" id="{E2AA0565-A36F-A320-05D8-BC3B80336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563" y="2349500"/>
            <a:ext cx="4276725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8984D375-1A20-171A-FCE6-3A341FE16416}"/>
              </a:ext>
            </a:extLst>
          </p:cNvPr>
          <p:cNvSpPr/>
          <p:nvPr/>
        </p:nvSpPr>
        <p:spPr bwMode="auto">
          <a:xfrm>
            <a:off x="1512888" y="2503488"/>
            <a:ext cx="314325" cy="360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E1E9EE14-63E0-C74B-516F-77EF74BA790C}"/>
              </a:ext>
            </a:extLst>
          </p:cNvPr>
          <p:cNvSpPr/>
          <p:nvPr/>
        </p:nvSpPr>
        <p:spPr bwMode="auto">
          <a:xfrm>
            <a:off x="5888038" y="2481263"/>
            <a:ext cx="314325" cy="360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C98E6B81-2E03-6346-BC4B-4F6F54F99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13488"/>
            <a:ext cx="8978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>
                <a:solidFill>
                  <a:srgbClr val="FF0000"/>
                </a:solidFill>
              </a:rPr>
              <a:t>A. Kassouf, A. Ruellan, D. Jouan-Rimbaud Bouveresse, D. N. Rutledge, S. Domenek, J. Maalouly, H. Chebib, V. Ducruet,</a:t>
            </a:r>
            <a:br>
              <a:rPr lang="fr-FR" altLang="fr-FR" sz="1200">
                <a:solidFill>
                  <a:srgbClr val="FF0000"/>
                </a:solidFill>
              </a:rPr>
            </a:br>
            <a:r>
              <a:rPr lang="fr-FR" altLang="fr-FR" sz="1200">
                <a:solidFill>
                  <a:srgbClr val="FF0000"/>
                </a:solidFill>
              </a:rPr>
              <a:t> </a:t>
            </a:r>
            <a:r>
              <a:rPr lang="fr-FR" altLang="fr-FR" sz="1200" i="1">
                <a:solidFill>
                  <a:srgbClr val="FF0000"/>
                </a:solidFill>
              </a:rPr>
              <a:t>Talanta</a:t>
            </a:r>
            <a:r>
              <a:rPr lang="fr-FR" altLang="fr-FR" sz="1200">
                <a:solidFill>
                  <a:srgbClr val="FF0000"/>
                </a:solidFill>
              </a:rPr>
              <a:t>, (2016), 147 569–580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4">
            <a:extLst>
              <a:ext uri="{FF2B5EF4-FFF2-40B4-BE49-F238E27FC236}">
                <a16:creationId xmlns:a16="http://schemas.microsoft.com/office/drawing/2014/main" id="{FF0EC0F1-6C7B-583C-F078-A8802CD276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4387850"/>
            <a:ext cx="28797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13">
            <a:extLst>
              <a:ext uri="{FF2B5EF4-FFF2-40B4-BE49-F238E27FC236}">
                <a16:creationId xmlns:a16="http://schemas.microsoft.com/office/drawing/2014/main" id="{7AE3500E-53A0-786F-433B-B24BF43EB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4387850"/>
            <a:ext cx="2879725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12">
            <a:extLst>
              <a:ext uri="{FF2B5EF4-FFF2-40B4-BE49-F238E27FC236}">
                <a16:creationId xmlns:a16="http://schemas.microsoft.com/office/drawing/2014/main" id="{A01EB980-3357-3737-A301-1D76E393D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025" y="1836738"/>
            <a:ext cx="2879725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1">
            <a:extLst>
              <a:ext uri="{FF2B5EF4-FFF2-40B4-BE49-F238E27FC236}">
                <a16:creationId xmlns:a16="http://schemas.microsoft.com/office/drawing/2014/main" id="{68615587-ACD5-7F27-7425-1413DB7BE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1844675"/>
            <a:ext cx="2881312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itre 1">
            <a:extLst>
              <a:ext uri="{FF2B5EF4-FFF2-40B4-BE49-F238E27FC236}">
                <a16:creationId xmlns:a16="http://schemas.microsoft.com/office/drawing/2014/main" id="{279B9A08-C5AD-68A3-BFB1-F706FB5FC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r-FR"/>
              <a:t>Correlation blocs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5EB3A8BF-8DAC-1DDE-08BF-97DE0E4D13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587375"/>
            <a:ext cx="8964613" cy="708025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fr-FR" sz="2000" b="1"/>
              <a:t>Durbin-Watson </a:t>
            </a:r>
            <a:r>
              <a:rPr lang="en-GB" altLang="fr-FR" sz="2000"/>
              <a:t>criterion applied to residual matrices</a:t>
            </a:r>
            <a:endParaRPr lang="en-GB" altLang="fr-FR" sz="2000" b="1"/>
          </a:p>
          <a:p>
            <a:pPr marL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GB" altLang="fr-FR" sz="2000"/>
          </a:p>
        </p:txBody>
      </p:sp>
      <p:pic>
        <p:nvPicPr>
          <p:cNvPr id="1028" name="Image 5">
            <a:extLst>
              <a:ext uri="{FF2B5EF4-FFF2-40B4-BE49-F238E27FC236}">
                <a16:creationId xmlns:a16="http://schemas.microsoft.com/office/drawing/2014/main" id="{8FE0D7DA-2F2C-CD65-0B46-0CFF948F3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3" t="13095" r="19339" b="7207"/>
          <a:stretch>
            <a:fillRect/>
          </a:stretch>
        </p:blipFill>
        <p:spPr bwMode="auto">
          <a:xfrm>
            <a:off x="739775" y="1304925"/>
            <a:ext cx="7678738" cy="497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5">
            <a:extLst>
              <a:ext uri="{FF2B5EF4-FFF2-40B4-BE49-F238E27FC236}">
                <a16:creationId xmlns:a16="http://schemas.microsoft.com/office/drawing/2014/main" id="{9457F39D-669E-979A-CE35-E0C5C70DC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846CB627-DDBB-DD01-697E-8D5CA8E65E32}"/>
              </a:ext>
            </a:extLst>
          </p:cNvPr>
          <p:cNvGraphicFramePr>
            <a:graphicFrameLocks/>
          </p:cNvGraphicFramePr>
          <p:nvPr/>
        </p:nvGraphicFramePr>
        <p:xfrm>
          <a:off x="6784975" y="355600"/>
          <a:ext cx="2122488" cy="144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Équation" r:id="rId4" imgW="1269720" imgH="838080" progId="Equation.3">
                  <p:embed/>
                </p:oleObj>
              </mc:Choice>
              <mc:Fallback>
                <p:oleObj name="Équation" r:id="rId4" imgW="1269720" imgH="83808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4975" y="355600"/>
                        <a:ext cx="2122488" cy="144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>
            <a:extLst>
              <a:ext uri="{FF2B5EF4-FFF2-40B4-BE49-F238E27FC236}">
                <a16:creationId xmlns:a16="http://schemas.microsoft.com/office/drawing/2014/main" id="{A1508343-9E81-7B69-F154-1BA6E8ED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149975"/>
            <a:ext cx="8978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sz="1200" dirty="0">
                <a:solidFill>
                  <a:srgbClr val="FF0000"/>
                </a:solidFill>
              </a:rPr>
              <a:t> J. Durbin, G.S. Watson, </a:t>
            </a:r>
            <a:r>
              <a:rPr lang="en-US" altLang="fr-FR" sz="1200" i="1" dirty="0" err="1">
                <a:solidFill>
                  <a:srgbClr val="FF0000"/>
                </a:solidFill>
              </a:rPr>
              <a:t>Biometrika</a:t>
            </a:r>
            <a:r>
              <a:rPr lang="en-US" altLang="fr-FR" sz="1200" dirty="0">
                <a:solidFill>
                  <a:srgbClr val="FF0000"/>
                </a:solidFill>
              </a:rPr>
              <a:t> 37 (1950) 409-428</a:t>
            </a:r>
          </a:p>
          <a:p>
            <a:pPr eaLnBrk="1" hangingPunct="1"/>
            <a:r>
              <a:rPr lang="en-US" altLang="fr-FR" sz="1200" dirty="0">
                <a:solidFill>
                  <a:srgbClr val="FF0000"/>
                </a:solidFill>
              </a:rPr>
              <a:t> D.N. Rutledge, A.S. Barros, </a:t>
            </a:r>
            <a:r>
              <a:rPr lang="en-US" altLang="fr-FR" sz="1200" i="1" dirty="0">
                <a:solidFill>
                  <a:srgbClr val="FF0000"/>
                </a:solidFill>
              </a:rPr>
              <a:t>Anal. </a:t>
            </a:r>
            <a:r>
              <a:rPr lang="en-US" altLang="fr-FR" sz="1200" i="1" dirty="0" err="1">
                <a:solidFill>
                  <a:srgbClr val="FF0000"/>
                </a:solidFill>
              </a:rPr>
              <a:t>Chim</a:t>
            </a:r>
            <a:r>
              <a:rPr lang="en-US" altLang="fr-FR" sz="1200" i="1" dirty="0">
                <a:solidFill>
                  <a:srgbClr val="FF0000"/>
                </a:solidFill>
              </a:rPr>
              <a:t>. Acta</a:t>
            </a:r>
            <a:r>
              <a:rPr lang="en-US" altLang="fr-FR" sz="1200" dirty="0">
                <a:solidFill>
                  <a:srgbClr val="FF0000"/>
                </a:solidFill>
              </a:rPr>
              <a:t> 454 (2002) 277-295</a:t>
            </a:r>
          </a:p>
          <a:p>
            <a:pPr eaLnBrk="1" hangingPunct="1"/>
            <a:r>
              <a:rPr lang="fr-FR" altLang="fr-FR" sz="1200">
                <a:solidFill>
                  <a:srgbClr val="FF0000"/>
                </a:solidFill>
              </a:rPr>
              <a:t> D</a:t>
            </a:r>
            <a:r>
              <a:rPr lang="fr-FR" altLang="fr-FR" sz="1200" dirty="0">
                <a:solidFill>
                  <a:srgbClr val="FF0000"/>
                </a:solidFill>
              </a:rPr>
              <a:t>. Jouan-Rimbaud Bouveresse, A. Moya-González, F. </a:t>
            </a:r>
            <a:r>
              <a:rPr lang="fr-FR" altLang="fr-FR" sz="1200" dirty="0" err="1">
                <a:solidFill>
                  <a:srgbClr val="FF0000"/>
                </a:solidFill>
              </a:rPr>
              <a:t>Ammari</a:t>
            </a:r>
            <a:r>
              <a:rPr lang="fr-FR" altLang="fr-FR" sz="1200" dirty="0">
                <a:solidFill>
                  <a:srgbClr val="FF0000"/>
                </a:solidFill>
              </a:rPr>
              <a:t>, D.N. Rutledge, </a:t>
            </a:r>
            <a:r>
              <a:rPr lang="fr-FR" altLang="fr-FR" sz="1200" i="1" dirty="0" err="1">
                <a:solidFill>
                  <a:srgbClr val="FF0000"/>
                </a:solidFill>
              </a:rPr>
              <a:t>Chemom</a:t>
            </a:r>
            <a:r>
              <a:rPr lang="fr-FR" altLang="fr-FR" sz="1200" i="1" dirty="0">
                <a:solidFill>
                  <a:srgbClr val="FF0000"/>
                </a:solidFill>
              </a:rPr>
              <a:t>. </a:t>
            </a:r>
            <a:r>
              <a:rPr lang="fr-FR" altLang="fr-FR" sz="1200" i="1" dirty="0" err="1">
                <a:solidFill>
                  <a:srgbClr val="FF0000"/>
                </a:solidFill>
              </a:rPr>
              <a:t>Intell</a:t>
            </a:r>
            <a:r>
              <a:rPr lang="fr-FR" altLang="fr-FR" sz="1200" i="1" dirty="0">
                <a:solidFill>
                  <a:srgbClr val="FF0000"/>
                </a:solidFill>
              </a:rPr>
              <a:t>. Lab. </a:t>
            </a:r>
            <a:r>
              <a:rPr lang="fr-FR" altLang="fr-FR" sz="1200" i="1" dirty="0" err="1">
                <a:solidFill>
                  <a:srgbClr val="FF0000"/>
                </a:solidFill>
              </a:rPr>
              <a:t>Syst</a:t>
            </a:r>
            <a:r>
              <a:rPr lang="fr-FR" altLang="fr-FR" sz="1200" i="1" dirty="0">
                <a:solidFill>
                  <a:srgbClr val="FF0000"/>
                </a:solidFill>
              </a:rPr>
              <a:t>.</a:t>
            </a:r>
            <a:r>
              <a:rPr lang="fr-FR" altLang="fr-FR" sz="1200" dirty="0">
                <a:solidFill>
                  <a:srgbClr val="FF0000"/>
                </a:solidFill>
              </a:rPr>
              <a:t> 112 (2012), 24-32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7C298B8-FCE7-7017-71E7-B045AC266C7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587375"/>
            <a:ext cx="8964613" cy="644525"/>
          </a:xfrm>
        </p:spPr>
        <p:txBody>
          <a:bodyPr/>
          <a:lstStyle/>
          <a:p>
            <a:pPr marL="0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fr-FR" sz="2000" b="1"/>
              <a:t>Durbin-Watson </a:t>
            </a:r>
            <a:r>
              <a:rPr lang="en-GB" altLang="fr-FR" sz="2000"/>
              <a:t>criterion</a:t>
            </a:r>
            <a:endParaRPr lang="en-GB" altLang="fr-FR" sz="2000" b="1"/>
          </a:p>
        </p:txBody>
      </p:sp>
      <p:pic>
        <p:nvPicPr>
          <p:cNvPr id="10243" name="Picture 5" descr="D:\MATLAB\R2007b\toolbox\IAQA\ICA\Test_ICA_Functions\html\Test_ICA_Functions_04.png">
            <a:extLst>
              <a:ext uri="{FF2B5EF4-FFF2-40B4-BE49-F238E27FC236}">
                <a16:creationId xmlns:a16="http://schemas.microsoft.com/office/drawing/2014/main" id="{91713CAC-B5C9-AAAA-1C07-D85163D09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13" y="1138238"/>
            <a:ext cx="7208837" cy="539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C0595EC3-9953-4CD1-9E97-9024FF3EAB82}"/>
              </a:ext>
            </a:extLst>
          </p:cNvPr>
          <p:cNvSpPr/>
          <p:nvPr/>
        </p:nvSpPr>
        <p:spPr bwMode="auto">
          <a:xfrm>
            <a:off x="2930525" y="5843588"/>
            <a:ext cx="314325" cy="360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25B54BC-FED1-8341-C5E6-590275E66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375"/>
            <a:ext cx="8964613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indent="-342900">
              <a:lnSpc>
                <a:spcPct val="150000"/>
              </a:lnSpc>
              <a:defRPr/>
            </a:pPr>
            <a:r>
              <a:rPr lang="en-GB" altLang="fr-FR" b="1" kern="0" dirty="0">
                <a:solidFill>
                  <a:schemeClr val="tx1"/>
                </a:solidFill>
                <a:latin typeface="+mn-lt"/>
              </a:rPr>
              <a:t>Vector Correlation</a:t>
            </a:r>
            <a:r>
              <a:rPr lang="en-GB" altLang="fr-FR" kern="0" dirty="0">
                <a:solidFill>
                  <a:schemeClr val="tx1"/>
                </a:solidFill>
                <a:latin typeface="+mn-lt"/>
              </a:rPr>
              <a:t> between </a:t>
            </a:r>
            <a:r>
              <a:rPr lang="en-GB" altLang="fr-FR" dirty="0">
                <a:solidFill>
                  <a:prstClr val="black"/>
                </a:solidFill>
                <a:latin typeface="Calibri"/>
              </a:rPr>
              <a:t>‘Proportions’ and theoretical  concentrations</a:t>
            </a:r>
            <a:endParaRPr lang="en-GB" altLang="fr-FR" b="1" kern="0" dirty="0">
              <a:solidFill>
                <a:schemeClr val="tx1"/>
              </a:solidFill>
              <a:latin typeface="+mn-lt"/>
            </a:endParaRPr>
          </a:p>
          <a:p>
            <a:pPr indent="-342900">
              <a:lnSpc>
                <a:spcPct val="150000"/>
              </a:lnSpc>
              <a:defRPr/>
            </a:pPr>
            <a:endParaRPr lang="en-GB" altLang="fr-FR" b="1" kern="0" dirty="0">
              <a:solidFill>
                <a:schemeClr val="tx1"/>
              </a:solidFill>
              <a:latin typeface="+mn-lt"/>
            </a:endParaRPr>
          </a:p>
          <a:p>
            <a:pPr indent="-342900">
              <a:lnSpc>
                <a:spcPct val="150000"/>
              </a:lnSpc>
              <a:defRPr/>
            </a:pPr>
            <a:endParaRPr lang="en-GB" altLang="fr-FR" kern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1267" name="Picture 2" descr="D:\MATLAB\R2007b\toolbox\IAQA\ICA\Test_ICA_Functions\html\Test_ICA_Functions_15.png">
            <a:extLst>
              <a:ext uri="{FF2B5EF4-FFF2-40B4-BE49-F238E27FC236}">
                <a16:creationId xmlns:a16="http://schemas.microsoft.com/office/drawing/2014/main" id="{F53D9437-3BC6-7024-9FE8-B884316D2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279650"/>
            <a:ext cx="4327525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D:\MATLAB\R2007b\toolbox\IAQA\ICA\Test_ICA_Functions\html\Test_ICA_Functions_16.png">
            <a:extLst>
              <a:ext uri="{FF2B5EF4-FFF2-40B4-BE49-F238E27FC236}">
                <a16:creationId xmlns:a16="http://schemas.microsoft.com/office/drawing/2014/main" id="{E8E4A598-AE7D-B333-3371-8B33CAB30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50" y="2279650"/>
            <a:ext cx="4329113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52309361-4F26-E1BD-BE7A-E305AD6AD853}"/>
              </a:ext>
            </a:extLst>
          </p:cNvPr>
          <p:cNvSpPr/>
          <p:nvPr/>
        </p:nvSpPr>
        <p:spPr bwMode="auto">
          <a:xfrm>
            <a:off x="1296988" y="2370138"/>
            <a:ext cx="314325" cy="360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B6A9EE89-5AF9-389D-3E00-DFBBEECBA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13488"/>
            <a:ext cx="8978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6633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200">
                <a:solidFill>
                  <a:srgbClr val="FF0000"/>
                </a:solidFill>
              </a:rPr>
              <a:t>A. Kassouf, A. Ruellan, D. Jouan-Rimbaud Bouveresse, D. N. Rutledge, S. Domenek, J. Maalouly, H. Chebib, V. Ducruet,</a:t>
            </a:r>
            <a:br>
              <a:rPr lang="fr-FR" altLang="fr-FR" sz="1200">
                <a:solidFill>
                  <a:srgbClr val="FF0000"/>
                </a:solidFill>
              </a:rPr>
            </a:br>
            <a:r>
              <a:rPr lang="fr-FR" altLang="fr-FR" sz="1200">
                <a:solidFill>
                  <a:srgbClr val="FF0000"/>
                </a:solidFill>
              </a:rPr>
              <a:t> </a:t>
            </a:r>
            <a:r>
              <a:rPr lang="fr-FR" altLang="fr-FR" sz="1200" i="1">
                <a:solidFill>
                  <a:srgbClr val="FF0000"/>
                </a:solidFill>
              </a:rPr>
              <a:t>Talanta</a:t>
            </a:r>
            <a:r>
              <a:rPr lang="fr-FR" altLang="fr-FR" sz="1200">
                <a:solidFill>
                  <a:srgbClr val="FF0000"/>
                </a:solidFill>
              </a:rPr>
              <a:t>, (2016), 147 569–580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8014</TotalTime>
  <Words>942</Words>
  <Application>Microsoft Office PowerPoint</Application>
  <PresentationFormat>Affichage à l'écran (4:3)</PresentationFormat>
  <Paragraphs>89</Paragraphs>
  <Slides>18</Slides>
  <Notes>8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18</vt:i4>
      </vt:variant>
    </vt:vector>
  </HeadingPairs>
  <TitlesOfParts>
    <vt:vector size="26" baseType="lpstr">
      <vt:lpstr>Arial</vt:lpstr>
      <vt:lpstr>Calibri</vt:lpstr>
      <vt:lpstr>Times</vt:lpstr>
      <vt:lpstr>Times New Roman</vt:lpstr>
      <vt:lpstr>Wingdings</vt:lpstr>
      <vt:lpstr>Thème Office</vt:lpstr>
      <vt:lpstr>Équation</vt:lpstr>
      <vt:lpstr>Equation.3</vt:lpstr>
      <vt:lpstr>Independent Components Analysis Determination of the number of ICs</vt:lpstr>
      <vt:lpstr>Présentation PowerPoint</vt:lpstr>
      <vt:lpstr>Présentation PowerPoint</vt:lpstr>
      <vt:lpstr>Présentation PowerPoint</vt:lpstr>
      <vt:lpstr>Présentation PowerPoint</vt:lpstr>
      <vt:lpstr>Correlation blocs</vt:lpstr>
      <vt:lpstr>Présentation PowerPoint</vt:lpstr>
      <vt:lpstr>Présentation PowerPoint</vt:lpstr>
      <vt:lpstr>Présentation PowerPoint</vt:lpstr>
      <vt:lpstr>ICA_corr_Y (Pur 1) =&gt; IC6 / 7 ICs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Delphine</dc:creator>
  <cp:lastModifiedBy>Douglas Rutledge</cp:lastModifiedBy>
  <cp:revision>954</cp:revision>
  <dcterms:created xsi:type="dcterms:W3CDTF">2005-10-24T07:42:57Z</dcterms:created>
  <dcterms:modified xsi:type="dcterms:W3CDTF">2022-09-02T16:16:53Z</dcterms:modified>
</cp:coreProperties>
</file>