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56" r:id="rId2"/>
    <p:sldId id="258" r:id="rId3"/>
    <p:sldId id="257" r:id="rId4"/>
    <p:sldId id="259" r:id="rId5"/>
    <p:sldId id="260" r:id="rId6"/>
    <p:sldId id="261" r:id="rId7"/>
    <p:sldId id="262" r:id="rId8"/>
    <p:sldId id="263" r:id="rId9"/>
    <p:sldId id="265" r:id="rId10"/>
    <p:sldId id="264" r:id="rId11"/>
    <p:sldId id="266" r:id="rId12"/>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GB"/>
          </a:p>
        </p:txBody>
      </p:sp>
      <p:sp>
        <p:nvSpPr>
          <p:cNvPr id="3" name="Date Placeholder 2"/>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32B577EB-D485-4A25-A212-F5518BEA26E2}" type="datetimeFigureOut">
              <a:rPr lang="en-GB" smtClean="0"/>
              <a:t>24/08/2022</a:t>
            </a:fld>
            <a:endParaRPr lang="en-GB"/>
          </a:p>
        </p:txBody>
      </p:sp>
      <p:sp>
        <p:nvSpPr>
          <p:cNvPr id="4" name="Footer Placeholder 3"/>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GB"/>
          </a:p>
        </p:txBody>
      </p:sp>
      <p:sp>
        <p:nvSpPr>
          <p:cNvPr id="5" name="Slide Number Placeholder 4"/>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65F495AA-B990-463E-B9AB-6A0815358CC6}" type="slidenum">
              <a:rPr lang="en-GB" smtClean="0"/>
              <a:t>‹#›</a:t>
            </a:fld>
            <a:endParaRPr lang="en-GB"/>
          </a:p>
        </p:txBody>
      </p:sp>
    </p:spTree>
    <p:extLst>
      <p:ext uri="{BB962C8B-B14F-4D97-AF65-F5344CB8AC3E}">
        <p14:creationId xmlns:p14="http://schemas.microsoft.com/office/powerpoint/2010/main" val="8464590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9878C29-6D7B-45CC-AACC-B66589BCE213}" type="datetimeFigureOut">
              <a:rPr lang="en-GB" smtClean="0"/>
              <a:t>24/08/2022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A125A-F2E7-4148-9425-27B16D47837A}" type="slidenum">
              <a:rPr lang="en-GB" smtClean="0"/>
              <a:t>‹#›</a:t>
            </a:fld>
            <a:endParaRPr lang="en-GB"/>
          </a:p>
        </p:txBody>
      </p:sp>
    </p:spTree>
    <p:extLst>
      <p:ext uri="{BB962C8B-B14F-4D97-AF65-F5344CB8AC3E}">
        <p14:creationId xmlns:p14="http://schemas.microsoft.com/office/powerpoint/2010/main" val="4044403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9878C29-6D7B-45CC-AACC-B66589BCE213}" type="datetimeFigureOut">
              <a:rPr lang="en-GB" smtClean="0"/>
              <a:t>24/08/2022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A125A-F2E7-4148-9425-27B16D47837A}" type="slidenum">
              <a:rPr lang="en-GB" smtClean="0"/>
              <a:t>‹#›</a:t>
            </a:fld>
            <a:endParaRPr lang="en-GB"/>
          </a:p>
        </p:txBody>
      </p:sp>
    </p:spTree>
    <p:extLst>
      <p:ext uri="{BB962C8B-B14F-4D97-AF65-F5344CB8AC3E}">
        <p14:creationId xmlns:p14="http://schemas.microsoft.com/office/powerpoint/2010/main" val="1937878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9878C29-6D7B-45CC-AACC-B66589BCE213}" type="datetimeFigureOut">
              <a:rPr lang="en-GB" smtClean="0"/>
              <a:t>24/08/2022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A125A-F2E7-4148-9425-27B16D47837A}" type="slidenum">
              <a:rPr lang="en-GB" smtClean="0"/>
              <a:t>‹#›</a:t>
            </a:fld>
            <a:endParaRPr lang="en-GB"/>
          </a:p>
        </p:txBody>
      </p:sp>
    </p:spTree>
    <p:extLst>
      <p:ext uri="{BB962C8B-B14F-4D97-AF65-F5344CB8AC3E}">
        <p14:creationId xmlns:p14="http://schemas.microsoft.com/office/powerpoint/2010/main" val="3715227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9878C29-6D7B-45CC-AACC-B66589BCE213}" type="datetimeFigureOut">
              <a:rPr lang="en-GB" smtClean="0"/>
              <a:t>24/08/2022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A125A-F2E7-4148-9425-27B16D47837A}" type="slidenum">
              <a:rPr lang="en-GB" smtClean="0"/>
              <a:t>‹#›</a:t>
            </a:fld>
            <a:endParaRPr lang="en-GB"/>
          </a:p>
        </p:txBody>
      </p:sp>
    </p:spTree>
    <p:extLst>
      <p:ext uri="{BB962C8B-B14F-4D97-AF65-F5344CB8AC3E}">
        <p14:creationId xmlns:p14="http://schemas.microsoft.com/office/powerpoint/2010/main" val="2388472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878C29-6D7B-45CC-AACC-B66589BCE213}" type="datetimeFigureOut">
              <a:rPr lang="en-GB" smtClean="0"/>
              <a:t>24/08/2022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6A125A-F2E7-4148-9425-27B16D47837A}" type="slidenum">
              <a:rPr lang="en-GB" smtClean="0"/>
              <a:t>‹#›</a:t>
            </a:fld>
            <a:endParaRPr lang="en-GB"/>
          </a:p>
        </p:txBody>
      </p:sp>
    </p:spTree>
    <p:extLst>
      <p:ext uri="{BB962C8B-B14F-4D97-AF65-F5344CB8AC3E}">
        <p14:creationId xmlns:p14="http://schemas.microsoft.com/office/powerpoint/2010/main" val="4056109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9878C29-6D7B-45CC-AACC-B66589BCE213}" type="datetimeFigureOut">
              <a:rPr lang="en-GB" smtClean="0"/>
              <a:t>24/08/2022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6A125A-F2E7-4148-9425-27B16D47837A}" type="slidenum">
              <a:rPr lang="en-GB" smtClean="0"/>
              <a:t>‹#›</a:t>
            </a:fld>
            <a:endParaRPr lang="en-GB"/>
          </a:p>
        </p:txBody>
      </p:sp>
    </p:spTree>
    <p:extLst>
      <p:ext uri="{BB962C8B-B14F-4D97-AF65-F5344CB8AC3E}">
        <p14:creationId xmlns:p14="http://schemas.microsoft.com/office/powerpoint/2010/main" val="895966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9878C29-6D7B-45CC-AACC-B66589BCE213}" type="datetimeFigureOut">
              <a:rPr lang="en-GB" smtClean="0"/>
              <a:t>24/08/2022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E6A125A-F2E7-4148-9425-27B16D47837A}" type="slidenum">
              <a:rPr lang="en-GB" smtClean="0"/>
              <a:t>‹#›</a:t>
            </a:fld>
            <a:endParaRPr lang="en-GB"/>
          </a:p>
        </p:txBody>
      </p:sp>
    </p:spTree>
    <p:extLst>
      <p:ext uri="{BB962C8B-B14F-4D97-AF65-F5344CB8AC3E}">
        <p14:creationId xmlns:p14="http://schemas.microsoft.com/office/powerpoint/2010/main" val="95995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9878C29-6D7B-45CC-AACC-B66589BCE213}" type="datetimeFigureOut">
              <a:rPr lang="en-GB" smtClean="0"/>
              <a:t>24/08/2022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E6A125A-F2E7-4148-9425-27B16D47837A}" type="slidenum">
              <a:rPr lang="en-GB" smtClean="0"/>
              <a:t>‹#›</a:t>
            </a:fld>
            <a:endParaRPr lang="en-GB"/>
          </a:p>
        </p:txBody>
      </p:sp>
    </p:spTree>
    <p:extLst>
      <p:ext uri="{BB962C8B-B14F-4D97-AF65-F5344CB8AC3E}">
        <p14:creationId xmlns:p14="http://schemas.microsoft.com/office/powerpoint/2010/main" val="3956286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878C29-6D7B-45CC-AACC-B66589BCE213}" type="datetimeFigureOut">
              <a:rPr lang="en-GB" smtClean="0"/>
              <a:t>24/08/2022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E6A125A-F2E7-4148-9425-27B16D47837A}" type="slidenum">
              <a:rPr lang="en-GB" smtClean="0"/>
              <a:t>‹#›</a:t>
            </a:fld>
            <a:endParaRPr lang="en-GB"/>
          </a:p>
        </p:txBody>
      </p:sp>
    </p:spTree>
    <p:extLst>
      <p:ext uri="{BB962C8B-B14F-4D97-AF65-F5344CB8AC3E}">
        <p14:creationId xmlns:p14="http://schemas.microsoft.com/office/powerpoint/2010/main" val="1584981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878C29-6D7B-45CC-AACC-B66589BCE213}" type="datetimeFigureOut">
              <a:rPr lang="en-GB" smtClean="0"/>
              <a:t>24/08/2022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6A125A-F2E7-4148-9425-27B16D47837A}" type="slidenum">
              <a:rPr lang="en-GB" smtClean="0"/>
              <a:t>‹#›</a:t>
            </a:fld>
            <a:endParaRPr lang="en-GB"/>
          </a:p>
        </p:txBody>
      </p:sp>
    </p:spTree>
    <p:extLst>
      <p:ext uri="{BB962C8B-B14F-4D97-AF65-F5344CB8AC3E}">
        <p14:creationId xmlns:p14="http://schemas.microsoft.com/office/powerpoint/2010/main" val="1942622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878C29-6D7B-45CC-AACC-B66589BCE213}" type="datetimeFigureOut">
              <a:rPr lang="en-GB" smtClean="0"/>
              <a:t>24/08/2022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6A125A-F2E7-4148-9425-27B16D47837A}" type="slidenum">
              <a:rPr lang="en-GB" smtClean="0"/>
              <a:t>‹#›</a:t>
            </a:fld>
            <a:endParaRPr lang="en-GB"/>
          </a:p>
        </p:txBody>
      </p:sp>
    </p:spTree>
    <p:extLst>
      <p:ext uri="{BB962C8B-B14F-4D97-AF65-F5344CB8AC3E}">
        <p14:creationId xmlns:p14="http://schemas.microsoft.com/office/powerpoint/2010/main" val="1309917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878C29-6D7B-45CC-AACC-B66589BCE213}" type="datetimeFigureOut">
              <a:rPr lang="en-GB" smtClean="0"/>
              <a:t>24/08/2022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6A125A-F2E7-4148-9425-27B16D47837A}" type="slidenum">
              <a:rPr lang="en-GB" smtClean="0"/>
              <a:t>‹#›</a:t>
            </a:fld>
            <a:endParaRPr lang="en-GB"/>
          </a:p>
        </p:txBody>
      </p:sp>
    </p:spTree>
    <p:extLst>
      <p:ext uri="{BB962C8B-B14F-4D97-AF65-F5344CB8AC3E}">
        <p14:creationId xmlns:p14="http://schemas.microsoft.com/office/powerpoint/2010/main" val="4239871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 Id="rId5" Type="http://schemas.openxmlformats.org/officeDocument/2006/relationships/image" Target="../media/image2.emf"/><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PCA on a small dataset</a:t>
            </a:r>
            <a:endParaRPr lang="en-GB" dirty="0"/>
          </a:p>
        </p:txBody>
      </p:sp>
    </p:spTree>
    <p:extLst>
      <p:ext uri="{BB962C8B-B14F-4D97-AF65-F5344CB8AC3E}">
        <p14:creationId xmlns:p14="http://schemas.microsoft.com/office/powerpoint/2010/main" val="3332652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327256" y="1916265"/>
            <a:ext cx="5562141" cy="4182385"/>
          </a:xfrm>
          <a:prstGeom prst="rect">
            <a:avLst/>
          </a:prstGeom>
        </p:spPr>
      </p:pic>
      <p:pic>
        <p:nvPicPr>
          <p:cNvPr id="3" name="Picture 2"/>
          <p:cNvPicPr>
            <a:picLocks noChangeAspect="1"/>
          </p:cNvPicPr>
          <p:nvPr/>
        </p:nvPicPr>
        <p:blipFill>
          <a:blip r:embed="rId3"/>
          <a:stretch>
            <a:fillRect/>
          </a:stretch>
        </p:blipFill>
        <p:spPr>
          <a:xfrm>
            <a:off x="341906" y="1916264"/>
            <a:ext cx="5562142" cy="4182386"/>
          </a:xfrm>
          <a:prstGeom prst="rect">
            <a:avLst/>
          </a:prstGeom>
        </p:spPr>
      </p:pic>
      <p:sp>
        <p:nvSpPr>
          <p:cNvPr id="4" name="TextBox 3"/>
          <p:cNvSpPr txBox="1"/>
          <p:nvPr/>
        </p:nvSpPr>
        <p:spPr>
          <a:xfrm>
            <a:off x="938254" y="397565"/>
            <a:ext cx="10344647" cy="1200329"/>
          </a:xfrm>
          <a:prstGeom prst="rect">
            <a:avLst/>
          </a:prstGeom>
          <a:noFill/>
        </p:spPr>
        <p:txBody>
          <a:bodyPr wrap="square" rtlCol="0">
            <a:spAutoFit/>
          </a:bodyPr>
          <a:lstStyle/>
          <a:p>
            <a:r>
              <a:rPr lang="en-GB" dirty="0" smtClean="0"/>
              <a:t>(</a:t>
            </a:r>
            <a:r>
              <a:rPr lang="en-GB" dirty="0" err="1" smtClean="0"/>
              <a:t>Centering</a:t>
            </a:r>
            <a:r>
              <a:rPr lang="en-GB" dirty="0" smtClean="0"/>
              <a:t> and) Scaling the variables – for each variable subtract the mean and divide by the standard deviation before doing the PCA.  The standard deviations here are  0.83, 0.44, 1.77, 0.77 and the effect isn’t very great.  Sometimes, e.g. variables with different units, it is important to scale.  Sometimes it is better not to.  Some software calls these options “Covariance” (unscaled) and “Correlation” (scaled).</a:t>
            </a:r>
            <a:endParaRPr lang="en-GB" dirty="0"/>
          </a:p>
        </p:txBody>
      </p:sp>
      <p:sp>
        <p:nvSpPr>
          <p:cNvPr id="5" name="TextBox 4"/>
          <p:cNvSpPr txBox="1"/>
          <p:nvPr/>
        </p:nvSpPr>
        <p:spPr>
          <a:xfrm>
            <a:off x="1105231" y="6305384"/>
            <a:ext cx="4245997" cy="369332"/>
          </a:xfrm>
          <a:prstGeom prst="rect">
            <a:avLst/>
          </a:prstGeom>
          <a:noFill/>
        </p:spPr>
        <p:txBody>
          <a:bodyPr wrap="square" rtlCol="0">
            <a:spAutoFit/>
          </a:bodyPr>
          <a:lstStyle/>
          <a:p>
            <a:r>
              <a:rPr lang="en-GB" dirty="0" smtClean="0"/>
              <a:t>This one used centred but unscaled data</a:t>
            </a:r>
            <a:endParaRPr lang="en-GB" dirty="0"/>
          </a:p>
        </p:txBody>
      </p:sp>
      <p:sp>
        <p:nvSpPr>
          <p:cNvPr id="6" name="TextBox 5"/>
          <p:cNvSpPr txBox="1"/>
          <p:nvPr/>
        </p:nvSpPr>
        <p:spPr>
          <a:xfrm>
            <a:off x="7164126" y="6289481"/>
            <a:ext cx="4492487" cy="646331"/>
          </a:xfrm>
          <a:prstGeom prst="rect">
            <a:avLst/>
          </a:prstGeom>
          <a:noFill/>
        </p:spPr>
        <p:txBody>
          <a:bodyPr wrap="square" rtlCol="0">
            <a:spAutoFit/>
          </a:bodyPr>
          <a:lstStyle/>
          <a:p>
            <a:r>
              <a:rPr lang="en-GB" dirty="0" smtClean="0"/>
              <a:t>This one used centred and scaled data</a:t>
            </a:r>
          </a:p>
          <a:p>
            <a:endParaRPr lang="en-GB" dirty="0"/>
          </a:p>
        </p:txBody>
      </p:sp>
    </p:spTree>
    <p:extLst>
      <p:ext uri="{BB962C8B-B14F-4D97-AF65-F5344CB8AC3E}">
        <p14:creationId xmlns:p14="http://schemas.microsoft.com/office/powerpoint/2010/main" val="1184961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239701"/>
            <a:ext cx="6342490" cy="4247317"/>
          </a:xfrm>
          <a:prstGeom prst="rect">
            <a:avLst/>
          </a:prstGeom>
        </p:spPr>
        <p:txBody>
          <a:bodyPr wrap="square">
            <a:spAutoFit/>
          </a:bodyPr>
          <a:lstStyle/>
          <a:p>
            <a:r>
              <a:rPr lang="en-GB" b="0" i="0" u="none" strike="noStrike" baseline="0" dirty="0" smtClean="0">
                <a:solidFill>
                  <a:srgbClr val="0000FF"/>
                </a:solidFill>
                <a:latin typeface="Courier New" panose="02070309020205020404" pitchFamily="49" charset="0"/>
              </a:rPr>
              <a:t>function</a:t>
            </a:r>
            <a:r>
              <a:rPr lang="en-GB" b="0" i="0" u="none" strike="noStrike" baseline="0" dirty="0" smtClean="0">
                <a:solidFill>
                  <a:srgbClr val="000000"/>
                </a:solidFill>
                <a:latin typeface="Courier New" panose="02070309020205020404" pitchFamily="49" charset="0"/>
              </a:rPr>
              <a:t> [</a:t>
            </a:r>
            <a:r>
              <a:rPr lang="en-GB" b="0" i="0" u="none" strike="noStrike" baseline="0" dirty="0" err="1" smtClean="0">
                <a:solidFill>
                  <a:srgbClr val="000000"/>
                </a:solidFill>
                <a:latin typeface="Courier New" panose="02070309020205020404" pitchFamily="49" charset="0"/>
              </a:rPr>
              <a:t>S,L,v</a:t>
            </a:r>
            <a:r>
              <a:rPr lang="en-GB" b="0" i="0" u="none" strike="noStrike" baseline="0" dirty="0" smtClean="0">
                <a:solidFill>
                  <a:srgbClr val="000000"/>
                </a:solidFill>
                <a:latin typeface="Courier New" panose="02070309020205020404" pitchFamily="49" charset="0"/>
              </a:rPr>
              <a:t>] = </a:t>
            </a:r>
            <a:r>
              <a:rPr lang="en-GB" b="0" i="0" u="none" strike="noStrike" baseline="0" dirty="0" err="1" smtClean="0">
                <a:solidFill>
                  <a:srgbClr val="000000"/>
                </a:solidFill>
                <a:latin typeface="Courier New" panose="02070309020205020404" pitchFamily="49" charset="0"/>
              </a:rPr>
              <a:t>pcatf</a:t>
            </a:r>
            <a:r>
              <a:rPr lang="en-GB" b="0" i="0" u="none" strike="noStrike" baseline="0" dirty="0" smtClean="0">
                <a:solidFill>
                  <a:srgbClr val="000000"/>
                </a:solidFill>
                <a:latin typeface="Courier New" panose="02070309020205020404" pitchFamily="49" charset="0"/>
              </a:rPr>
              <a:t>(</a:t>
            </a:r>
            <a:r>
              <a:rPr lang="en-GB" b="0" i="0" u="none" strike="noStrike" baseline="0" dirty="0" err="1" smtClean="0">
                <a:solidFill>
                  <a:srgbClr val="000000"/>
                </a:solidFill>
                <a:latin typeface="Courier New" panose="02070309020205020404" pitchFamily="49" charset="0"/>
              </a:rPr>
              <a:t>X,k</a:t>
            </a:r>
            <a:r>
              <a:rPr lang="en-GB" b="0" i="0" u="none" strike="noStrike" baseline="0" dirty="0" smtClean="0">
                <a:solidFill>
                  <a:srgbClr val="000000"/>
                </a:solidFill>
                <a:latin typeface="Courier New" panose="02070309020205020404" pitchFamily="49" charset="0"/>
              </a:rPr>
              <a:t>)</a:t>
            </a:r>
          </a:p>
          <a:p>
            <a:r>
              <a:rPr lang="en-GB" b="0" i="0" u="none" strike="noStrike" baseline="0" dirty="0" smtClean="0">
                <a:solidFill>
                  <a:srgbClr val="228B22"/>
                </a:solidFill>
                <a:latin typeface="Courier New" panose="02070309020205020404" pitchFamily="49" charset="0"/>
              </a:rPr>
              <a:t>% PCA </a:t>
            </a:r>
          </a:p>
          <a:p>
            <a:r>
              <a:rPr lang="en-GB" b="0" i="0" u="none" strike="noStrike" baseline="0" dirty="0" smtClean="0">
                <a:solidFill>
                  <a:srgbClr val="228B22"/>
                </a:solidFill>
                <a:latin typeface="Courier New" panose="02070309020205020404" pitchFamily="49" charset="0"/>
              </a:rPr>
              <a:t>% usage [</a:t>
            </a:r>
            <a:r>
              <a:rPr lang="en-GB" b="0" i="0" u="none" strike="noStrike" baseline="0" dirty="0" err="1" smtClean="0">
                <a:solidFill>
                  <a:srgbClr val="228B22"/>
                </a:solidFill>
                <a:latin typeface="Courier New" panose="02070309020205020404" pitchFamily="49" charset="0"/>
              </a:rPr>
              <a:t>S,L,v</a:t>
            </a:r>
            <a:r>
              <a:rPr lang="en-GB" b="0" i="0" u="none" strike="noStrike" baseline="0" dirty="0" smtClean="0">
                <a:solidFill>
                  <a:srgbClr val="228B22"/>
                </a:solidFill>
                <a:latin typeface="Courier New" panose="02070309020205020404" pitchFamily="49" charset="0"/>
              </a:rPr>
              <a:t>] = </a:t>
            </a:r>
            <a:r>
              <a:rPr lang="en-GB" b="0" i="0" u="none" strike="noStrike" baseline="0" dirty="0" err="1" smtClean="0">
                <a:solidFill>
                  <a:srgbClr val="228B22"/>
                </a:solidFill>
                <a:latin typeface="Courier New" panose="02070309020205020404" pitchFamily="49" charset="0"/>
              </a:rPr>
              <a:t>pcatf</a:t>
            </a:r>
            <a:r>
              <a:rPr lang="en-GB" b="0" i="0" u="none" strike="noStrike" baseline="0" dirty="0" smtClean="0">
                <a:solidFill>
                  <a:srgbClr val="228B22"/>
                </a:solidFill>
                <a:latin typeface="Courier New" panose="02070309020205020404" pitchFamily="49" charset="0"/>
              </a:rPr>
              <a:t>(</a:t>
            </a:r>
            <a:r>
              <a:rPr lang="en-GB" b="0" i="0" u="none" strike="noStrike" baseline="0" dirty="0" err="1" smtClean="0">
                <a:solidFill>
                  <a:srgbClr val="228B22"/>
                </a:solidFill>
                <a:latin typeface="Courier New" panose="02070309020205020404" pitchFamily="49" charset="0"/>
              </a:rPr>
              <a:t>X,k</a:t>
            </a:r>
            <a:r>
              <a:rPr lang="en-GB" b="0" i="0" u="none" strike="noStrike" baseline="0" dirty="0" smtClean="0">
                <a:solidFill>
                  <a:srgbClr val="228B22"/>
                </a:solidFill>
                <a:latin typeface="Courier New" panose="02070309020205020404" pitchFamily="49" charset="0"/>
              </a:rPr>
              <a:t>)</a:t>
            </a:r>
          </a:p>
          <a:p>
            <a:r>
              <a:rPr lang="en-GB" b="0" i="0" u="none" strike="noStrike" baseline="0" dirty="0" smtClean="0">
                <a:solidFill>
                  <a:srgbClr val="228B22"/>
                </a:solidFill>
                <a:latin typeface="Courier New" panose="02070309020205020404" pitchFamily="49" charset="0"/>
              </a:rPr>
              <a:t>% input X - n x p matrix of spectra (in rows)</a:t>
            </a:r>
          </a:p>
          <a:p>
            <a:r>
              <a:rPr lang="en-GB" b="0" i="0" u="none" strike="noStrike" baseline="0" dirty="0" smtClean="0">
                <a:solidFill>
                  <a:srgbClr val="228B22"/>
                </a:solidFill>
                <a:latin typeface="Courier New" panose="02070309020205020404" pitchFamily="49" charset="0"/>
              </a:rPr>
              <a:t>%       k - number of components to return</a:t>
            </a:r>
          </a:p>
          <a:p>
            <a:r>
              <a:rPr lang="en-GB" b="0" i="0" u="none" strike="noStrike" baseline="0" dirty="0" smtClean="0">
                <a:solidFill>
                  <a:srgbClr val="228B22"/>
                </a:solidFill>
                <a:latin typeface="Courier New" panose="02070309020205020404" pitchFamily="49" charset="0"/>
              </a:rPr>
              <a:t>% output S - n x k matrix of scores</a:t>
            </a:r>
          </a:p>
          <a:p>
            <a:r>
              <a:rPr lang="en-GB" b="0" i="0" u="none" strike="noStrike" baseline="0" dirty="0" smtClean="0">
                <a:solidFill>
                  <a:srgbClr val="228B22"/>
                </a:solidFill>
                <a:latin typeface="Courier New" panose="02070309020205020404" pitchFamily="49" charset="0"/>
              </a:rPr>
              <a:t>%        L - p x k matrix of loadings</a:t>
            </a:r>
          </a:p>
          <a:p>
            <a:r>
              <a:rPr lang="en-GB" b="0" i="0" u="none" strike="noStrike" baseline="0" dirty="0" smtClean="0">
                <a:solidFill>
                  <a:srgbClr val="228B22"/>
                </a:solidFill>
                <a:latin typeface="Courier New" panose="02070309020205020404" pitchFamily="49" charset="0"/>
              </a:rPr>
              <a:t>%        v - eigenvalues</a:t>
            </a:r>
          </a:p>
          <a:p>
            <a:r>
              <a:rPr lang="en-GB" b="0" i="0" u="none" strike="noStrike" baseline="0" dirty="0" smtClean="0">
                <a:solidFill>
                  <a:srgbClr val="000000"/>
                </a:solidFill>
                <a:latin typeface="Courier New" panose="02070309020205020404" pitchFamily="49" charset="0"/>
              </a:rPr>
              <a:t>X = X - ones(size(X,1),1)*mean(X); </a:t>
            </a:r>
          </a:p>
          <a:p>
            <a:r>
              <a:rPr lang="en-GB" b="0" i="0" u="none" strike="noStrike" baseline="0" dirty="0" smtClean="0">
                <a:solidFill>
                  <a:srgbClr val="000000"/>
                </a:solidFill>
                <a:latin typeface="Courier New" panose="02070309020205020404" pitchFamily="49" charset="0"/>
              </a:rPr>
              <a:t>[U,E,V] = </a:t>
            </a:r>
            <a:r>
              <a:rPr lang="en-GB" b="0" i="0" u="none" strike="noStrike" baseline="0" dirty="0" err="1" smtClean="0">
                <a:solidFill>
                  <a:srgbClr val="000000"/>
                </a:solidFill>
                <a:latin typeface="Courier New" panose="02070309020205020404" pitchFamily="49" charset="0"/>
              </a:rPr>
              <a:t>svd</a:t>
            </a:r>
            <a:r>
              <a:rPr lang="en-GB" b="0" i="0" u="none" strike="noStrike" baseline="0" dirty="0" smtClean="0">
                <a:solidFill>
                  <a:srgbClr val="000000"/>
                </a:solidFill>
                <a:latin typeface="Courier New" panose="02070309020205020404" pitchFamily="49" charset="0"/>
              </a:rPr>
              <a:t>(X,0);</a:t>
            </a:r>
          </a:p>
          <a:p>
            <a:r>
              <a:rPr lang="en-GB" b="0" i="0" u="none" strike="noStrike" baseline="0" dirty="0" smtClean="0">
                <a:solidFill>
                  <a:srgbClr val="000000"/>
                </a:solidFill>
                <a:latin typeface="Courier New" panose="02070309020205020404" pitchFamily="49" charset="0"/>
              </a:rPr>
              <a:t>S = U(:,1:k);            </a:t>
            </a:r>
            <a:r>
              <a:rPr lang="en-GB" b="0" i="0" u="none" strike="noStrike" baseline="0" dirty="0" smtClean="0">
                <a:solidFill>
                  <a:srgbClr val="228B22"/>
                </a:solidFill>
                <a:latin typeface="Courier New" panose="02070309020205020404" pitchFamily="49" charset="0"/>
              </a:rPr>
              <a:t>% scores</a:t>
            </a:r>
            <a:endParaRPr lang="en-GB" b="0" i="0" u="none" strike="noStrike" baseline="0" dirty="0" smtClean="0">
              <a:solidFill>
                <a:srgbClr val="000000"/>
              </a:solidFill>
              <a:latin typeface="Courier New" panose="02070309020205020404" pitchFamily="49" charset="0"/>
            </a:endParaRPr>
          </a:p>
          <a:p>
            <a:r>
              <a:rPr lang="en-GB" b="0" i="0" u="none" strike="noStrike" baseline="0" dirty="0" smtClean="0">
                <a:solidFill>
                  <a:srgbClr val="000000"/>
                </a:solidFill>
                <a:latin typeface="Courier New" panose="02070309020205020404" pitchFamily="49" charset="0"/>
              </a:rPr>
              <a:t>e = </a:t>
            </a:r>
            <a:r>
              <a:rPr lang="en-GB" b="0" i="0" u="none" strike="noStrike" baseline="0" dirty="0" err="1" smtClean="0">
                <a:solidFill>
                  <a:srgbClr val="000000"/>
                </a:solidFill>
                <a:latin typeface="Courier New" panose="02070309020205020404" pitchFamily="49" charset="0"/>
              </a:rPr>
              <a:t>diag</a:t>
            </a:r>
            <a:r>
              <a:rPr lang="en-GB" b="0" i="0" u="none" strike="noStrike" baseline="0" dirty="0" smtClean="0">
                <a:solidFill>
                  <a:srgbClr val="000000"/>
                </a:solidFill>
                <a:latin typeface="Courier New" panose="02070309020205020404" pitchFamily="49" charset="0"/>
              </a:rPr>
              <a:t>(E);</a:t>
            </a:r>
          </a:p>
          <a:p>
            <a:r>
              <a:rPr lang="en-GB" b="0" i="0" u="none" strike="noStrike" baseline="0" dirty="0" smtClean="0">
                <a:solidFill>
                  <a:srgbClr val="000000"/>
                </a:solidFill>
                <a:latin typeface="Courier New" panose="02070309020205020404" pitchFamily="49" charset="0"/>
              </a:rPr>
              <a:t>e = e(1:k);</a:t>
            </a:r>
          </a:p>
          <a:p>
            <a:r>
              <a:rPr lang="en-GB" b="0" i="0" u="none" strike="noStrike" baseline="0" dirty="0" smtClean="0">
                <a:solidFill>
                  <a:srgbClr val="000000"/>
                </a:solidFill>
                <a:latin typeface="Courier New" panose="02070309020205020404" pitchFamily="49" charset="0"/>
              </a:rPr>
              <a:t>v = e.^2;                </a:t>
            </a:r>
            <a:r>
              <a:rPr lang="en-GB" dirty="0" smtClean="0">
                <a:solidFill>
                  <a:srgbClr val="228B22"/>
                </a:solidFill>
                <a:latin typeface="Courier New" panose="02070309020205020404" pitchFamily="49" charset="0"/>
              </a:rPr>
              <a:t>% variance explained</a:t>
            </a:r>
            <a:endParaRPr lang="en-GB" b="0" i="0" u="none" strike="noStrike" baseline="0" dirty="0" smtClean="0">
              <a:solidFill>
                <a:srgbClr val="000000"/>
              </a:solidFill>
              <a:latin typeface="Courier New" panose="02070309020205020404" pitchFamily="49" charset="0"/>
            </a:endParaRPr>
          </a:p>
          <a:p>
            <a:r>
              <a:rPr lang="pt-BR" b="0" i="0" u="none" strike="noStrike" baseline="0" dirty="0" smtClean="0">
                <a:solidFill>
                  <a:srgbClr val="000000"/>
                </a:solidFill>
                <a:latin typeface="Courier New" panose="02070309020205020404" pitchFamily="49" charset="0"/>
              </a:rPr>
              <a:t>L = V(:,1:k)*diag(1./e); </a:t>
            </a:r>
            <a:r>
              <a:rPr lang="en-GB" b="0" i="0" u="none" strike="noStrike" baseline="0" dirty="0" smtClean="0">
                <a:solidFill>
                  <a:srgbClr val="228B22"/>
                </a:solidFill>
                <a:latin typeface="Courier New" panose="02070309020205020404" pitchFamily="49" charset="0"/>
              </a:rPr>
              <a:t>% loadings</a:t>
            </a:r>
            <a:endParaRPr lang="pt-BR" b="0" i="0" u="none" strike="noStrike" baseline="0" dirty="0" smtClean="0">
              <a:solidFill>
                <a:srgbClr val="000000"/>
              </a:solidFill>
              <a:latin typeface="Courier New" panose="02070309020205020404" pitchFamily="49" charset="0"/>
            </a:endParaRPr>
          </a:p>
        </p:txBody>
      </p:sp>
      <p:sp>
        <p:nvSpPr>
          <p:cNvPr id="3" name="TextBox 2"/>
          <p:cNvSpPr txBox="1"/>
          <p:nvPr/>
        </p:nvSpPr>
        <p:spPr>
          <a:xfrm>
            <a:off x="304801" y="644055"/>
            <a:ext cx="5730240" cy="461665"/>
          </a:xfrm>
          <a:prstGeom prst="rect">
            <a:avLst/>
          </a:prstGeom>
          <a:noFill/>
        </p:spPr>
        <p:txBody>
          <a:bodyPr wrap="square" rtlCol="0">
            <a:spAutoFit/>
          </a:bodyPr>
          <a:lstStyle/>
          <a:p>
            <a:r>
              <a:rPr lang="en-GB" sz="2400" dirty="0" smtClean="0"/>
              <a:t>A  bit of maths and computing to finish with</a:t>
            </a:r>
            <a:endParaRPr lang="en-GB" sz="2400" dirty="0"/>
          </a:p>
        </p:txBody>
      </p:sp>
      <p:sp>
        <p:nvSpPr>
          <p:cNvPr id="4" name="TextBox 3"/>
          <p:cNvSpPr txBox="1"/>
          <p:nvPr/>
        </p:nvSpPr>
        <p:spPr>
          <a:xfrm>
            <a:off x="6814268" y="2600077"/>
            <a:ext cx="4913906" cy="1754326"/>
          </a:xfrm>
          <a:prstGeom prst="rect">
            <a:avLst/>
          </a:prstGeom>
          <a:noFill/>
          <a:ln>
            <a:solidFill>
              <a:srgbClr val="002060"/>
            </a:solidFill>
          </a:ln>
        </p:spPr>
        <p:txBody>
          <a:bodyPr wrap="square" rtlCol="0">
            <a:spAutoFit/>
          </a:bodyPr>
          <a:lstStyle/>
          <a:p>
            <a:r>
              <a:rPr lang="en-GB" dirty="0" smtClean="0"/>
              <a:t>This is the important line. </a:t>
            </a:r>
            <a:r>
              <a:rPr lang="en-GB" dirty="0"/>
              <a:t> </a:t>
            </a:r>
            <a:r>
              <a:rPr lang="en-GB" dirty="0" smtClean="0"/>
              <a:t>When n&gt;p the singular value decomposition (SVD</a:t>
            </a:r>
            <a:r>
              <a:rPr lang="en-GB" dirty="0"/>
              <a:t>)</a:t>
            </a:r>
            <a:r>
              <a:rPr lang="en-GB" dirty="0" smtClean="0"/>
              <a:t> decomposes X as</a:t>
            </a:r>
          </a:p>
          <a:p>
            <a:r>
              <a:rPr lang="en-GB" dirty="0" smtClean="0"/>
              <a:t>X=UEV</a:t>
            </a:r>
            <a:r>
              <a:rPr lang="en-GB" baseline="30000" dirty="0" smtClean="0"/>
              <a:t>T</a:t>
            </a:r>
            <a:r>
              <a:rPr lang="en-GB" dirty="0" smtClean="0"/>
              <a:t> where U is an </a:t>
            </a:r>
            <a:r>
              <a:rPr lang="en-GB" dirty="0" err="1"/>
              <a:t>n</a:t>
            </a:r>
            <a:r>
              <a:rPr lang="en-GB" dirty="0" err="1" smtClean="0"/>
              <a:t>×p</a:t>
            </a:r>
            <a:r>
              <a:rPr lang="en-GB" dirty="0" smtClean="0"/>
              <a:t> matrix of scores, E is a diagonal </a:t>
            </a:r>
            <a:r>
              <a:rPr lang="en-GB" dirty="0" err="1"/>
              <a:t>p</a:t>
            </a:r>
            <a:r>
              <a:rPr lang="en-GB" dirty="0" err="1" smtClean="0"/>
              <a:t>×p</a:t>
            </a:r>
            <a:r>
              <a:rPr lang="en-GB" dirty="0" smtClean="0"/>
              <a:t> matrix of singular values, and V is a </a:t>
            </a:r>
            <a:r>
              <a:rPr lang="en-GB" dirty="0" err="1" smtClean="0"/>
              <a:t>p×p</a:t>
            </a:r>
            <a:r>
              <a:rPr lang="en-GB" dirty="0" smtClean="0"/>
              <a:t> matrix of loadings (in columns).  U and V are such that U</a:t>
            </a:r>
            <a:r>
              <a:rPr lang="en-GB" baseline="30000" dirty="0" smtClean="0"/>
              <a:t>T</a:t>
            </a:r>
            <a:r>
              <a:rPr lang="en-GB" dirty="0" smtClean="0"/>
              <a:t>U = I and V</a:t>
            </a:r>
            <a:r>
              <a:rPr lang="en-GB" baseline="30000" dirty="0" smtClean="0"/>
              <a:t>T</a:t>
            </a:r>
            <a:r>
              <a:rPr lang="en-GB" dirty="0" smtClean="0"/>
              <a:t>V = I.  </a:t>
            </a:r>
            <a:endParaRPr lang="en-GB" dirty="0"/>
          </a:p>
        </p:txBody>
      </p:sp>
      <p:sp>
        <p:nvSpPr>
          <p:cNvPr id="5" name="TextBox 4"/>
          <p:cNvSpPr txBox="1"/>
          <p:nvPr/>
        </p:nvSpPr>
        <p:spPr>
          <a:xfrm>
            <a:off x="6830170" y="4786685"/>
            <a:ext cx="4905955" cy="1200329"/>
          </a:xfrm>
          <a:prstGeom prst="rect">
            <a:avLst/>
          </a:prstGeom>
          <a:noFill/>
          <a:ln>
            <a:solidFill>
              <a:srgbClr val="002060"/>
            </a:solidFill>
          </a:ln>
        </p:spPr>
        <p:txBody>
          <a:bodyPr wrap="square" rtlCol="0">
            <a:spAutoFit/>
          </a:bodyPr>
          <a:lstStyle/>
          <a:p>
            <a:r>
              <a:rPr lang="en-GB" dirty="0" smtClean="0"/>
              <a:t>There is a choice to be made here about scaling.  You want XL=S, but XV=UEV</a:t>
            </a:r>
            <a:r>
              <a:rPr lang="en-GB" baseline="30000" dirty="0" smtClean="0"/>
              <a:t>T</a:t>
            </a:r>
            <a:r>
              <a:rPr lang="en-GB" dirty="0" smtClean="0"/>
              <a:t>V=UE, so either S=UE or L=VE</a:t>
            </a:r>
            <a:r>
              <a:rPr lang="en-GB" baseline="30000" dirty="0" smtClean="0"/>
              <a:t>-1</a:t>
            </a:r>
            <a:r>
              <a:rPr lang="en-GB" dirty="0" smtClean="0"/>
              <a:t> .  I have gone with the second option.  Other </a:t>
            </a:r>
            <a:r>
              <a:rPr lang="en-GB" dirty="0" err="1" smtClean="0"/>
              <a:t>scalings</a:t>
            </a:r>
            <a:r>
              <a:rPr lang="en-GB" dirty="0" smtClean="0"/>
              <a:t> are possible.</a:t>
            </a:r>
            <a:endParaRPr lang="en-GB" dirty="0"/>
          </a:p>
        </p:txBody>
      </p:sp>
      <p:cxnSp>
        <p:nvCxnSpPr>
          <p:cNvPr id="7" name="Straight Arrow Connector 6"/>
          <p:cNvCxnSpPr/>
          <p:nvPr/>
        </p:nvCxnSpPr>
        <p:spPr>
          <a:xfrm flipH="1">
            <a:off x="3267986" y="3848431"/>
            <a:ext cx="3546282" cy="31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6459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4214341227"/>
              </p:ext>
            </p:extLst>
          </p:nvPr>
        </p:nvGraphicFramePr>
        <p:xfrm>
          <a:off x="339862" y="336254"/>
          <a:ext cx="5464589" cy="6080448"/>
        </p:xfrm>
        <a:graphic>
          <a:graphicData uri="http://schemas.openxmlformats.org/drawingml/2006/table">
            <a:tbl>
              <a:tblPr>
                <a:tableStyleId>{5C22544A-7EE6-4342-B048-85BDC9FD1C3A}</a:tableStyleId>
              </a:tblPr>
              <a:tblGrid>
                <a:gridCol w="764724"/>
                <a:gridCol w="924041"/>
                <a:gridCol w="892178"/>
                <a:gridCol w="908110"/>
                <a:gridCol w="876246"/>
                <a:gridCol w="1099290"/>
              </a:tblGrid>
              <a:tr h="276384">
                <a:tc>
                  <a:txBody>
                    <a:bodyPr/>
                    <a:lstStyle/>
                    <a:p>
                      <a:pPr algn="ctr" fontAlgn="b"/>
                      <a:r>
                        <a:rPr lang="en-GB" sz="1100" u="none" strike="noStrike">
                          <a:effectLst/>
                        </a:rPr>
                        <a:t>Sample</a:t>
                      </a:r>
                      <a:endParaRPr lang="en-GB" sz="11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Sepal length</a:t>
                      </a:r>
                      <a:endParaRPr lang="en-GB" sz="11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Sepal width</a:t>
                      </a:r>
                      <a:endParaRPr lang="en-GB" sz="11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Petal length</a:t>
                      </a:r>
                      <a:endParaRPr lang="en-GB" sz="11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Petal width</a:t>
                      </a:r>
                      <a:endParaRPr lang="en-GB" sz="1100" b="1"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Species</a:t>
                      </a:r>
                      <a:endParaRPr lang="en-GB" sz="1100" b="1"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5.1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3.5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1.4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0.2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I. setosa</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4.9</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1.4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0.2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I. setosa</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49</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5.3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3.7</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1.5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0.2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I. setosa</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50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3.3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1.4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0.2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I. setosa</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51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7</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3.2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4.7</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1.4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I. versicolor</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52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6.4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3.2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4.5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1.5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I. versicolor</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99</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5.1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2.5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1.1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I. versicolor</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100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5.7</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2.8</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4.1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1.3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I. versicolor</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101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6.3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3.3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6</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2.5</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I. virginica</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102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5.8</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2.7</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5.1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1.9</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I. virginica</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149</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6.2</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3.4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5.4</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2.3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a:effectLst/>
                        </a:rPr>
                        <a:t>I. virginica</a:t>
                      </a:r>
                      <a:endParaRPr lang="en-GB" sz="1100" b="0" i="0" u="none" strike="noStrike">
                        <a:solidFill>
                          <a:srgbClr val="000000"/>
                        </a:solidFill>
                        <a:effectLst/>
                        <a:latin typeface="Calibri" panose="020F0502020204030204" pitchFamily="34" charset="0"/>
                      </a:endParaRPr>
                    </a:p>
                  </a:txBody>
                  <a:tcPr marL="7620" marR="7620" marT="7620" marB="0" anchor="b"/>
                </a:tc>
              </a:tr>
              <a:tr h="276384">
                <a:tc>
                  <a:txBody>
                    <a:bodyPr/>
                    <a:lstStyle/>
                    <a:p>
                      <a:pPr algn="r" fontAlgn="b"/>
                      <a:r>
                        <a:rPr lang="en-GB" sz="1100" u="none" strike="noStrike">
                          <a:effectLst/>
                        </a:rPr>
                        <a:t>150</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5.9</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3</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5.1</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en-GB" sz="1100" u="none" strike="noStrike">
                          <a:effectLst/>
                        </a:rPr>
                        <a:t>1.8</a:t>
                      </a:r>
                      <a:endParaRPr lang="en-GB"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en-GB" sz="1100" u="none" strike="noStrike" dirty="0">
                          <a:effectLst/>
                        </a:rPr>
                        <a:t>I. </a:t>
                      </a:r>
                      <a:r>
                        <a:rPr lang="en-GB" sz="1100" u="none" strike="noStrike" dirty="0" err="1">
                          <a:effectLst/>
                        </a:rPr>
                        <a:t>virginica</a:t>
                      </a:r>
                      <a:endParaRPr lang="en-GB" sz="1100" b="0" i="0" u="none" strike="noStrike" dirty="0">
                        <a:solidFill>
                          <a:srgbClr val="000000"/>
                        </a:solidFill>
                        <a:effectLst/>
                        <a:latin typeface="Calibri" panose="020F0502020204030204" pitchFamily="34" charset="0"/>
                      </a:endParaRPr>
                    </a:p>
                  </a:txBody>
                  <a:tcPr marL="7620" marR="7620" marT="7620" marB="0" anchor="b"/>
                </a:tc>
              </a:tr>
            </a:tbl>
          </a:graphicData>
        </a:graphic>
      </p:graphicFrame>
      <p:sp>
        <p:nvSpPr>
          <p:cNvPr id="8" name="TextBox 7"/>
          <p:cNvSpPr txBox="1"/>
          <p:nvPr/>
        </p:nvSpPr>
        <p:spPr>
          <a:xfrm>
            <a:off x="6424654" y="540689"/>
            <a:ext cx="5263763" cy="1200329"/>
          </a:xfrm>
          <a:prstGeom prst="rect">
            <a:avLst/>
          </a:prstGeom>
          <a:noFill/>
        </p:spPr>
        <p:txBody>
          <a:bodyPr wrap="square" rtlCol="0">
            <a:spAutoFit/>
          </a:bodyPr>
          <a:lstStyle/>
          <a:p>
            <a:r>
              <a:rPr lang="en-GB" b="1" dirty="0" smtClean="0"/>
              <a:t>Fisher’s Iris data</a:t>
            </a:r>
          </a:p>
          <a:p>
            <a:r>
              <a:rPr lang="en-GB" dirty="0" smtClean="0"/>
              <a:t>Measurements (in cm) of the length and width of sepals and petals of 50 samples of each of 3 species of Iris</a:t>
            </a:r>
            <a:endParaRPr lang="en-GB" dirty="0"/>
          </a:p>
        </p:txBody>
      </p:sp>
      <p:pic>
        <p:nvPicPr>
          <p:cNvPr id="1026" name="Picture 2" descr="https://upload.wikimedia.org/wikipedia/commons/thumb/9/9f/Iris_virginica.jpg/1280px-Iris_virginic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14228" y="1996110"/>
            <a:ext cx="3780278" cy="3077402"/>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6914228" y="5143938"/>
            <a:ext cx="3872285" cy="369332"/>
          </a:xfrm>
          <a:prstGeom prst="rect">
            <a:avLst/>
          </a:prstGeom>
          <a:noFill/>
        </p:spPr>
        <p:txBody>
          <a:bodyPr wrap="square" rtlCol="0">
            <a:spAutoFit/>
          </a:bodyPr>
          <a:lstStyle/>
          <a:p>
            <a:r>
              <a:rPr lang="en-GB" dirty="0" smtClean="0"/>
              <a:t>By Frank Mayfield - Iris </a:t>
            </a:r>
            <a:r>
              <a:rPr lang="en-GB" dirty="0" err="1" smtClean="0"/>
              <a:t>virginica</a:t>
            </a:r>
            <a:endParaRPr lang="en-GB" dirty="0"/>
          </a:p>
        </p:txBody>
      </p:sp>
    </p:spTree>
    <p:extLst>
      <p:ext uri="{BB962C8B-B14F-4D97-AF65-F5344CB8AC3E}">
        <p14:creationId xmlns:p14="http://schemas.microsoft.com/office/powerpoint/2010/main" val="3410931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619214" y="739471"/>
            <a:ext cx="2854518" cy="1200329"/>
          </a:xfrm>
          <a:prstGeom prst="rect">
            <a:avLst/>
          </a:prstGeom>
          <a:noFill/>
        </p:spPr>
        <p:txBody>
          <a:bodyPr wrap="square" rtlCol="0">
            <a:spAutoFit/>
          </a:bodyPr>
          <a:lstStyle/>
          <a:p>
            <a:r>
              <a:rPr lang="en-GB" b="1" dirty="0" smtClean="0"/>
              <a:t>Species</a:t>
            </a:r>
          </a:p>
          <a:p>
            <a:r>
              <a:rPr lang="en-GB" dirty="0" smtClean="0"/>
              <a:t>Cyan = </a:t>
            </a:r>
            <a:r>
              <a:rPr lang="en-GB" dirty="0" err="1" smtClean="0"/>
              <a:t>setosa</a:t>
            </a:r>
            <a:endParaRPr lang="en-GB" dirty="0" smtClean="0"/>
          </a:p>
          <a:p>
            <a:r>
              <a:rPr lang="en-GB" dirty="0" smtClean="0"/>
              <a:t>Red = versicolour</a:t>
            </a:r>
          </a:p>
          <a:p>
            <a:r>
              <a:rPr lang="en-GB" dirty="0" smtClean="0"/>
              <a:t>Blue = </a:t>
            </a:r>
            <a:r>
              <a:rPr lang="en-GB" dirty="0" err="1" smtClean="0"/>
              <a:t>virginica</a:t>
            </a:r>
            <a:endParaRPr lang="en-GB" dirty="0"/>
          </a:p>
        </p:txBody>
      </p:sp>
      <p:pic>
        <p:nvPicPr>
          <p:cNvPr id="6" name="Picture 5"/>
          <p:cNvPicPr>
            <a:picLocks noChangeAspect="1"/>
          </p:cNvPicPr>
          <p:nvPr/>
        </p:nvPicPr>
        <p:blipFill>
          <a:blip r:embed="rId2"/>
          <a:stretch>
            <a:fillRect/>
          </a:stretch>
        </p:blipFill>
        <p:spPr>
          <a:xfrm>
            <a:off x="85484" y="165092"/>
            <a:ext cx="8462039" cy="6362929"/>
          </a:xfrm>
          <a:prstGeom prst="rect">
            <a:avLst/>
          </a:prstGeom>
        </p:spPr>
      </p:pic>
      <p:sp>
        <p:nvSpPr>
          <p:cNvPr id="2" name="TextBox 1"/>
          <p:cNvSpPr txBox="1"/>
          <p:nvPr/>
        </p:nvSpPr>
        <p:spPr>
          <a:xfrm>
            <a:off x="8619214" y="2560320"/>
            <a:ext cx="2091193" cy="923330"/>
          </a:xfrm>
          <a:prstGeom prst="rect">
            <a:avLst/>
          </a:prstGeom>
          <a:noFill/>
        </p:spPr>
        <p:txBody>
          <a:bodyPr wrap="square" rtlCol="0">
            <a:spAutoFit/>
          </a:bodyPr>
          <a:lstStyle/>
          <a:p>
            <a:r>
              <a:rPr lang="en-GB" dirty="0" smtClean="0"/>
              <a:t>Note that each pair of variables appears twice in this matrix</a:t>
            </a:r>
            <a:endParaRPr lang="en-GB" dirty="0"/>
          </a:p>
        </p:txBody>
      </p:sp>
    </p:spTree>
    <p:extLst>
      <p:ext uri="{BB962C8B-B14F-4D97-AF65-F5344CB8AC3E}">
        <p14:creationId xmlns:p14="http://schemas.microsoft.com/office/powerpoint/2010/main" val="3082586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921363" y="1240403"/>
            <a:ext cx="2687541" cy="1477328"/>
          </a:xfrm>
          <a:prstGeom prst="rect">
            <a:avLst/>
          </a:prstGeom>
          <a:noFill/>
        </p:spPr>
        <p:txBody>
          <a:bodyPr wrap="square" rtlCol="0">
            <a:spAutoFit/>
          </a:bodyPr>
          <a:lstStyle/>
          <a:p>
            <a:r>
              <a:rPr lang="en-GB" b="1" dirty="0" smtClean="0"/>
              <a:t>Species</a:t>
            </a:r>
          </a:p>
          <a:p>
            <a:r>
              <a:rPr lang="en-GB" dirty="0" smtClean="0"/>
              <a:t>+ Cyan = </a:t>
            </a:r>
            <a:r>
              <a:rPr lang="en-GB" dirty="0" err="1" smtClean="0"/>
              <a:t>setosa</a:t>
            </a:r>
            <a:endParaRPr lang="en-GB" dirty="0" smtClean="0"/>
          </a:p>
          <a:p>
            <a:r>
              <a:rPr lang="en-GB" dirty="0" smtClean="0"/>
              <a:t>^ Red = versicolour</a:t>
            </a:r>
          </a:p>
          <a:p>
            <a:r>
              <a:rPr lang="en-GB" dirty="0"/>
              <a:t>o</a:t>
            </a:r>
            <a:r>
              <a:rPr lang="en-GB" dirty="0" smtClean="0"/>
              <a:t> Blue = </a:t>
            </a:r>
            <a:r>
              <a:rPr lang="en-GB" dirty="0" err="1" smtClean="0"/>
              <a:t>virginica</a:t>
            </a:r>
            <a:endParaRPr lang="en-GB" dirty="0" smtClean="0"/>
          </a:p>
          <a:p>
            <a:endParaRPr lang="en-GB" dirty="0"/>
          </a:p>
        </p:txBody>
      </p:sp>
      <p:pic>
        <p:nvPicPr>
          <p:cNvPr id="7" name="Picture 6"/>
          <p:cNvPicPr>
            <a:picLocks noChangeAspect="1"/>
          </p:cNvPicPr>
          <p:nvPr/>
        </p:nvPicPr>
        <p:blipFill>
          <a:blip r:embed="rId2"/>
          <a:stretch>
            <a:fillRect/>
          </a:stretch>
        </p:blipFill>
        <p:spPr>
          <a:xfrm>
            <a:off x="443292" y="281566"/>
            <a:ext cx="8296567" cy="6238504"/>
          </a:xfrm>
          <a:prstGeom prst="rect">
            <a:avLst/>
          </a:prstGeom>
        </p:spPr>
      </p:pic>
    </p:spTree>
    <p:extLst>
      <p:ext uri="{BB962C8B-B14F-4D97-AF65-F5344CB8AC3E}">
        <p14:creationId xmlns:p14="http://schemas.microsoft.com/office/powerpoint/2010/main" val="2024865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5484" y="165093"/>
            <a:ext cx="6848053" cy="5149312"/>
          </a:xfrm>
          <a:prstGeom prst="rect">
            <a:avLst/>
          </a:prstGeom>
        </p:spPr>
      </p:pic>
      <p:pic>
        <p:nvPicPr>
          <p:cNvPr id="4" name="Picture 3"/>
          <p:cNvPicPr>
            <a:picLocks noChangeAspect="1"/>
          </p:cNvPicPr>
          <p:nvPr/>
        </p:nvPicPr>
        <p:blipFill>
          <a:blip r:embed="rId3"/>
          <a:stretch>
            <a:fillRect/>
          </a:stretch>
        </p:blipFill>
        <p:spPr>
          <a:xfrm>
            <a:off x="6933537" y="1166957"/>
            <a:ext cx="4515001" cy="3395001"/>
          </a:xfrm>
          <a:prstGeom prst="rect">
            <a:avLst/>
          </a:prstGeom>
        </p:spPr>
      </p:pic>
    </p:spTree>
    <p:extLst>
      <p:ext uri="{BB962C8B-B14F-4D97-AF65-F5344CB8AC3E}">
        <p14:creationId xmlns:p14="http://schemas.microsoft.com/office/powerpoint/2010/main" val="3472913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840900" y="944321"/>
            <a:ext cx="5950884" cy="4474696"/>
          </a:xfrm>
          <a:prstGeom prst="rect">
            <a:avLst/>
          </a:prstGeom>
        </p:spPr>
      </p:pic>
      <p:pic>
        <p:nvPicPr>
          <p:cNvPr id="3" name="Picture 2"/>
          <p:cNvPicPr>
            <a:picLocks noChangeAspect="1"/>
          </p:cNvPicPr>
          <p:nvPr/>
        </p:nvPicPr>
        <p:blipFill>
          <a:blip r:embed="rId3"/>
          <a:stretch>
            <a:fillRect/>
          </a:stretch>
        </p:blipFill>
        <p:spPr>
          <a:xfrm>
            <a:off x="341906" y="944320"/>
            <a:ext cx="5945328" cy="4470518"/>
          </a:xfrm>
          <a:prstGeom prst="rect">
            <a:avLst/>
          </a:prstGeom>
        </p:spPr>
      </p:pic>
    </p:spTree>
    <p:extLst>
      <p:ext uri="{BB962C8B-B14F-4D97-AF65-F5344CB8AC3E}">
        <p14:creationId xmlns:p14="http://schemas.microsoft.com/office/powerpoint/2010/main" val="1397462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492370" y="67998"/>
            <a:ext cx="4266228" cy="3207939"/>
          </a:xfrm>
          <a:prstGeom prst="rect">
            <a:avLst/>
          </a:prstGeom>
        </p:spPr>
      </p:pic>
      <p:pic>
        <p:nvPicPr>
          <p:cNvPr id="3" name="Picture 2"/>
          <p:cNvPicPr>
            <a:picLocks noChangeAspect="1"/>
          </p:cNvPicPr>
          <p:nvPr/>
        </p:nvPicPr>
        <p:blipFill>
          <a:blip r:embed="rId3"/>
          <a:stretch>
            <a:fillRect/>
          </a:stretch>
        </p:blipFill>
        <p:spPr>
          <a:xfrm>
            <a:off x="5492370" y="3462999"/>
            <a:ext cx="4266501" cy="3208145"/>
          </a:xfrm>
          <a:prstGeom prst="rect">
            <a:avLst/>
          </a:prstGeom>
        </p:spPr>
      </p:pic>
      <p:pic>
        <p:nvPicPr>
          <p:cNvPr id="4" name="Picture 3"/>
          <p:cNvPicPr>
            <a:picLocks noChangeAspect="1"/>
          </p:cNvPicPr>
          <p:nvPr/>
        </p:nvPicPr>
        <p:blipFill>
          <a:blip r:embed="rId4"/>
          <a:stretch>
            <a:fillRect/>
          </a:stretch>
        </p:blipFill>
        <p:spPr>
          <a:xfrm>
            <a:off x="1238423" y="67998"/>
            <a:ext cx="4253947" cy="3198705"/>
          </a:xfrm>
          <a:prstGeom prst="rect">
            <a:avLst/>
          </a:prstGeom>
        </p:spPr>
      </p:pic>
      <p:pic>
        <p:nvPicPr>
          <p:cNvPr id="5" name="Picture 4"/>
          <p:cNvPicPr>
            <a:picLocks noChangeAspect="1"/>
          </p:cNvPicPr>
          <p:nvPr/>
        </p:nvPicPr>
        <p:blipFill>
          <a:blip r:embed="rId5"/>
          <a:stretch>
            <a:fillRect/>
          </a:stretch>
        </p:blipFill>
        <p:spPr>
          <a:xfrm>
            <a:off x="85485" y="3746349"/>
            <a:ext cx="3699336" cy="2781672"/>
          </a:xfrm>
          <a:prstGeom prst="rect">
            <a:avLst/>
          </a:prstGeom>
        </p:spPr>
      </p:pic>
    </p:spTree>
    <p:extLst>
      <p:ext uri="{BB962C8B-B14F-4D97-AF65-F5344CB8AC3E}">
        <p14:creationId xmlns:p14="http://schemas.microsoft.com/office/powerpoint/2010/main" val="618321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955411" y="1612229"/>
            <a:ext cx="4515001" cy="3395001"/>
          </a:xfrm>
          <a:prstGeom prst="rect">
            <a:avLst/>
          </a:prstGeom>
        </p:spPr>
      </p:pic>
      <p:pic>
        <p:nvPicPr>
          <p:cNvPr id="3" name="Picture 2"/>
          <p:cNvPicPr>
            <a:picLocks noChangeAspect="1"/>
          </p:cNvPicPr>
          <p:nvPr/>
        </p:nvPicPr>
        <p:blipFill>
          <a:blip r:embed="rId3"/>
          <a:stretch>
            <a:fillRect/>
          </a:stretch>
        </p:blipFill>
        <p:spPr>
          <a:xfrm>
            <a:off x="1238422" y="1612229"/>
            <a:ext cx="4515001" cy="3395001"/>
          </a:xfrm>
          <a:prstGeom prst="rect">
            <a:avLst/>
          </a:prstGeom>
        </p:spPr>
      </p:pic>
      <p:sp>
        <p:nvSpPr>
          <p:cNvPr id="4" name="TextBox 3"/>
          <p:cNvSpPr txBox="1"/>
          <p:nvPr/>
        </p:nvSpPr>
        <p:spPr>
          <a:xfrm>
            <a:off x="1765190" y="628153"/>
            <a:ext cx="6758608" cy="369332"/>
          </a:xfrm>
          <a:prstGeom prst="rect">
            <a:avLst/>
          </a:prstGeom>
          <a:noFill/>
        </p:spPr>
        <p:txBody>
          <a:bodyPr wrap="square" rtlCol="0">
            <a:spAutoFit/>
          </a:bodyPr>
          <a:lstStyle/>
          <a:p>
            <a:r>
              <a:rPr lang="en-GB" dirty="0" smtClean="0"/>
              <a:t>Two ways of showing how much variance the PCs explain</a:t>
            </a:r>
            <a:endParaRPr lang="en-GB" dirty="0"/>
          </a:p>
        </p:txBody>
      </p:sp>
      <p:sp>
        <p:nvSpPr>
          <p:cNvPr id="5" name="TextBox 4"/>
          <p:cNvSpPr txBox="1"/>
          <p:nvPr/>
        </p:nvSpPr>
        <p:spPr>
          <a:xfrm>
            <a:off x="1725433" y="5502303"/>
            <a:ext cx="2910177" cy="646331"/>
          </a:xfrm>
          <a:prstGeom prst="rect">
            <a:avLst/>
          </a:prstGeom>
          <a:noFill/>
        </p:spPr>
        <p:txBody>
          <a:bodyPr wrap="square" rtlCol="0">
            <a:spAutoFit/>
          </a:bodyPr>
          <a:lstStyle/>
          <a:p>
            <a:r>
              <a:rPr lang="en-GB" dirty="0" smtClean="0"/>
              <a:t>This one is sometimes called a scree plot</a:t>
            </a:r>
            <a:endParaRPr lang="en-GB" dirty="0"/>
          </a:p>
        </p:txBody>
      </p:sp>
      <p:sp>
        <p:nvSpPr>
          <p:cNvPr id="6" name="TextBox 5"/>
          <p:cNvSpPr txBox="1"/>
          <p:nvPr/>
        </p:nvSpPr>
        <p:spPr>
          <a:xfrm>
            <a:off x="7561690" y="5502303"/>
            <a:ext cx="2957885" cy="646331"/>
          </a:xfrm>
          <a:prstGeom prst="rect">
            <a:avLst/>
          </a:prstGeom>
          <a:noFill/>
        </p:spPr>
        <p:txBody>
          <a:bodyPr wrap="square" rtlCol="0">
            <a:spAutoFit/>
          </a:bodyPr>
          <a:lstStyle/>
          <a:p>
            <a:r>
              <a:rPr lang="en-GB" dirty="0" smtClean="0"/>
              <a:t>This one is probably more useful</a:t>
            </a:r>
            <a:endParaRPr lang="en-GB" dirty="0"/>
          </a:p>
        </p:txBody>
      </p:sp>
    </p:spTree>
    <p:extLst>
      <p:ext uri="{BB962C8B-B14F-4D97-AF65-F5344CB8AC3E}">
        <p14:creationId xmlns:p14="http://schemas.microsoft.com/office/powerpoint/2010/main" val="109185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43292" y="1256307"/>
            <a:ext cx="5157534" cy="3878146"/>
          </a:xfrm>
          <a:prstGeom prst="rect">
            <a:avLst/>
          </a:prstGeom>
        </p:spPr>
      </p:pic>
      <p:sp>
        <p:nvSpPr>
          <p:cNvPr id="4" name="TextBox 3"/>
          <p:cNvSpPr txBox="1"/>
          <p:nvPr/>
        </p:nvSpPr>
        <p:spPr>
          <a:xfrm>
            <a:off x="858741" y="5319423"/>
            <a:ext cx="3760967" cy="646331"/>
          </a:xfrm>
          <a:prstGeom prst="rect">
            <a:avLst/>
          </a:prstGeom>
          <a:noFill/>
        </p:spPr>
        <p:txBody>
          <a:bodyPr wrap="square" rtlCol="0">
            <a:spAutoFit/>
          </a:bodyPr>
          <a:lstStyle/>
          <a:p>
            <a:r>
              <a:rPr lang="en-GB" dirty="0" smtClean="0"/>
              <a:t>The bottom left corner of each plot is the point (0,0)</a:t>
            </a:r>
            <a:endParaRPr lang="en-GB" dirty="0"/>
          </a:p>
        </p:txBody>
      </p:sp>
      <p:sp>
        <p:nvSpPr>
          <p:cNvPr id="5" name="TextBox 4"/>
          <p:cNvSpPr txBox="1"/>
          <p:nvPr/>
        </p:nvSpPr>
        <p:spPr>
          <a:xfrm>
            <a:off x="978010" y="425006"/>
            <a:ext cx="9064487" cy="646331"/>
          </a:xfrm>
          <a:prstGeom prst="rect">
            <a:avLst/>
          </a:prstGeom>
          <a:noFill/>
        </p:spPr>
        <p:txBody>
          <a:bodyPr wrap="square" rtlCol="0">
            <a:spAutoFit/>
          </a:bodyPr>
          <a:lstStyle/>
          <a:p>
            <a:r>
              <a:rPr lang="en-GB" dirty="0" smtClean="0"/>
              <a:t>It is usual to centre each variable by subtracting its mean before carrying out the PCA.  Most software will do this by default.  This is a PCA on the </a:t>
            </a:r>
            <a:r>
              <a:rPr lang="en-GB" dirty="0" err="1" smtClean="0"/>
              <a:t>uncentred</a:t>
            </a:r>
            <a:r>
              <a:rPr lang="en-GB" dirty="0" smtClean="0"/>
              <a:t> Iris data</a:t>
            </a:r>
            <a:endParaRPr lang="en-GB" dirty="0"/>
          </a:p>
        </p:txBody>
      </p:sp>
      <p:pic>
        <p:nvPicPr>
          <p:cNvPr id="6" name="Picture 5"/>
          <p:cNvPicPr>
            <a:picLocks noChangeAspect="1"/>
          </p:cNvPicPr>
          <p:nvPr/>
        </p:nvPicPr>
        <p:blipFill>
          <a:blip r:embed="rId3"/>
          <a:stretch>
            <a:fillRect/>
          </a:stretch>
        </p:blipFill>
        <p:spPr>
          <a:xfrm>
            <a:off x="6176183" y="1256307"/>
            <a:ext cx="5157534" cy="3878146"/>
          </a:xfrm>
          <a:prstGeom prst="rect">
            <a:avLst/>
          </a:prstGeom>
        </p:spPr>
      </p:pic>
    </p:spTree>
    <p:extLst>
      <p:ext uri="{BB962C8B-B14F-4D97-AF65-F5344CB8AC3E}">
        <p14:creationId xmlns:p14="http://schemas.microsoft.com/office/powerpoint/2010/main" val="1304858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409</TotalTime>
  <Words>626</Words>
  <Application>Microsoft Office PowerPoint</Application>
  <PresentationFormat>Widescreen</PresentationFormat>
  <Paragraphs>172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Courier New</vt:lpstr>
      <vt:lpstr>Office Theme</vt:lpstr>
      <vt:lpstr>PCA on a small dataset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Fearn</dc:creator>
  <cp:lastModifiedBy>Tom Fearn</cp:lastModifiedBy>
  <cp:revision>25</cp:revision>
  <cp:lastPrinted>2022-08-24T09:14:50Z</cp:lastPrinted>
  <dcterms:created xsi:type="dcterms:W3CDTF">2022-08-23T11:28:10Z</dcterms:created>
  <dcterms:modified xsi:type="dcterms:W3CDTF">2022-08-24T09:15:49Z</dcterms:modified>
</cp:coreProperties>
</file>