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59" r:id="rId5"/>
    <p:sldId id="260" r:id="rId6"/>
    <p:sldId id="261" r:id="rId7"/>
    <p:sldId id="262" r:id="rId8"/>
    <p:sldId id="263" r:id="rId9"/>
    <p:sldId id="265" r:id="rId10"/>
    <p:sldId id="264" r:id="rId11"/>
    <p:sldId id="266" r:id="rId12"/>
    <p:sldId id="272"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DB8D3FC-2033-4F10-90CB-3F1E112C9415}" type="datetimeFigureOut">
              <a:rPr lang="en-GB" smtClean="0"/>
              <a:t>29/08/2022</a:t>
            </a:fld>
            <a:endParaRPr lang="en-GB"/>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17984492-C388-40BF-8C0E-6713A7A04A5B}" type="slidenum">
              <a:rPr lang="en-GB" smtClean="0"/>
              <a:t>‹#›</a:t>
            </a:fld>
            <a:endParaRPr lang="en-GB"/>
          </a:p>
        </p:txBody>
      </p:sp>
    </p:spTree>
    <p:extLst>
      <p:ext uri="{BB962C8B-B14F-4D97-AF65-F5344CB8AC3E}">
        <p14:creationId xmlns:p14="http://schemas.microsoft.com/office/powerpoint/2010/main" val="60568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C6A54A-057D-4442-9773-0A483760B826}" type="datetimeFigureOut">
              <a:rPr lang="en-GB" smtClean="0"/>
              <a:t>29/08/2022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242956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C6A54A-057D-4442-9773-0A483760B826}" type="datetimeFigureOut">
              <a:rPr lang="en-GB" smtClean="0"/>
              <a:t>29/08/2022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238232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C6A54A-057D-4442-9773-0A483760B826}" type="datetimeFigureOut">
              <a:rPr lang="en-GB" smtClean="0"/>
              <a:t>29/08/2022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354931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C6A54A-057D-4442-9773-0A483760B826}" type="datetimeFigureOut">
              <a:rPr lang="en-GB" smtClean="0"/>
              <a:t>29/08/2022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234838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6A54A-057D-4442-9773-0A483760B826}" type="datetimeFigureOut">
              <a:rPr lang="en-GB" smtClean="0"/>
              <a:t>29/08/2022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362070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C6A54A-057D-4442-9773-0A483760B826}" type="datetimeFigureOut">
              <a:rPr lang="en-GB" smtClean="0"/>
              <a:t>29/08/2022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30824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C6A54A-057D-4442-9773-0A483760B826}" type="datetimeFigureOut">
              <a:rPr lang="en-GB" smtClean="0"/>
              <a:t>29/08/2022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17775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C6A54A-057D-4442-9773-0A483760B826}" type="datetimeFigureOut">
              <a:rPr lang="en-GB" smtClean="0"/>
              <a:t>29/08/2022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72932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6A54A-057D-4442-9773-0A483760B826}" type="datetimeFigureOut">
              <a:rPr lang="en-GB" smtClean="0"/>
              <a:t>29/08/2022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415379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6A54A-057D-4442-9773-0A483760B826}" type="datetimeFigureOut">
              <a:rPr lang="en-GB" smtClean="0"/>
              <a:t>29/08/2022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389134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6A54A-057D-4442-9773-0A483760B826}" type="datetimeFigureOut">
              <a:rPr lang="en-GB" smtClean="0"/>
              <a:t>29/08/2022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AF3FFF-4EB3-4E7D-8DC3-F81E83EB51EB}" type="slidenum">
              <a:rPr lang="en-GB" smtClean="0"/>
              <a:t>‹#›</a:t>
            </a:fld>
            <a:endParaRPr lang="en-GB"/>
          </a:p>
        </p:txBody>
      </p:sp>
    </p:spTree>
    <p:extLst>
      <p:ext uri="{BB962C8B-B14F-4D97-AF65-F5344CB8AC3E}">
        <p14:creationId xmlns:p14="http://schemas.microsoft.com/office/powerpoint/2010/main" val="285840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A54A-057D-4442-9773-0A483760B826}" type="datetimeFigureOut">
              <a:rPr lang="en-GB" smtClean="0"/>
              <a:t>29/08/2022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F3FFF-4EB3-4E7D-8DC3-F81E83EB51EB}" type="slidenum">
              <a:rPr lang="en-GB" smtClean="0"/>
              <a:t>‹#›</a:t>
            </a:fld>
            <a:endParaRPr lang="en-GB"/>
          </a:p>
        </p:txBody>
      </p:sp>
    </p:spTree>
    <p:extLst>
      <p:ext uri="{BB962C8B-B14F-4D97-AF65-F5344CB8AC3E}">
        <p14:creationId xmlns:p14="http://schemas.microsoft.com/office/powerpoint/2010/main" val="188274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 Id="rId5" Type="http://schemas.openxmlformats.org/officeDocument/2006/relationships/image" Target="../media/image52.emf"/><Relationship Id="rId4" Type="http://schemas.openxmlformats.org/officeDocument/2006/relationships/image" Target="../media/image51.emf"/></Relationships>
</file>

<file path=ppt/slides/_rels/slide2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PCA of spectral data</a:t>
            </a:r>
            <a:endParaRPr lang="en-GB" dirty="0"/>
          </a:p>
        </p:txBody>
      </p:sp>
    </p:spTree>
    <p:extLst>
      <p:ext uri="{BB962C8B-B14F-4D97-AF65-F5344CB8AC3E}">
        <p14:creationId xmlns:p14="http://schemas.microsoft.com/office/powerpoint/2010/main" val="482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831" y="1574358"/>
            <a:ext cx="5604441" cy="4214192"/>
          </a:xfrm>
          <a:prstGeom prst="rect">
            <a:avLst/>
          </a:prstGeom>
        </p:spPr>
      </p:pic>
      <p:pic>
        <p:nvPicPr>
          <p:cNvPr id="5" name="Picture 4"/>
          <p:cNvPicPr>
            <a:picLocks noChangeAspect="1"/>
          </p:cNvPicPr>
          <p:nvPr/>
        </p:nvPicPr>
        <p:blipFill>
          <a:blip r:embed="rId3"/>
          <a:stretch>
            <a:fillRect/>
          </a:stretch>
        </p:blipFill>
        <p:spPr>
          <a:xfrm>
            <a:off x="5795272" y="1574358"/>
            <a:ext cx="5604440" cy="4214192"/>
          </a:xfrm>
          <a:prstGeom prst="rect">
            <a:avLst/>
          </a:prstGeom>
        </p:spPr>
      </p:pic>
    </p:spTree>
    <p:extLst>
      <p:ext uri="{BB962C8B-B14F-4D97-AF65-F5344CB8AC3E}">
        <p14:creationId xmlns:p14="http://schemas.microsoft.com/office/powerpoint/2010/main" val="50573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831" y="1574358"/>
            <a:ext cx="5604441" cy="4214192"/>
          </a:xfrm>
          <a:prstGeom prst="rect">
            <a:avLst/>
          </a:prstGeom>
        </p:spPr>
      </p:pic>
      <p:pic>
        <p:nvPicPr>
          <p:cNvPr id="3" name="Picture 2"/>
          <p:cNvPicPr>
            <a:picLocks noChangeAspect="1"/>
          </p:cNvPicPr>
          <p:nvPr/>
        </p:nvPicPr>
        <p:blipFill>
          <a:blip r:embed="rId3"/>
          <a:stretch>
            <a:fillRect/>
          </a:stretch>
        </p:blipFill>
        <p:spPr>
          <a:xfrm>
            <a:off x="5635494" y="1574358"/>
            <a:ext cx="5604440" cy="4214192"/>
          </a:xfrm>
          <a:prstGeom prst="rect">
            <a:avLst/>
          </a:prstGeom>
        </p:spPr>
      </p:pic>
    </p:spTree>
    <p:extLst>
      <p:ext uri="{BB962C8B-B14F-4D97-AF65-F5344CB8AC3E}">
        <p14:creationId xmlns:p14="http://schemas.microsoft.com/office/powerpoint/2010/main" val="67060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15001" cy="3395001"/>
          </a:xfrm>
          <a:prstGeom prst="rect">
            <a:avLst/>
          </a:prstGeom>
        </p:spPr>
      </p:pic>
      <p:pic>
        <p:nvPicPr>
          <p:cNvPr id="4" name="Picture 3"/>
          <p:cNvPicPr>
            <a:picLocks noChangeAspect="1"/>
          </p:cNvPicPr>
          <p:nvPr/>
        </p:nvPicPr>
        <p:blipFill>
          <a:blip r:embed="rId3"/>
          <a:stretch>
            <a:fillRect/>
          </a:stretch>
        </p:blipFill>
        <p:spPr>
          <a:xfrm>
            <a:off x="4355333" y="0"/>
            <a:ext cx="4515001" cy="3395001"/>
          </a:xfrm>
          <a:prstGeom prst="rect">
            <a:avLst/>
          </a:prstGeom>
        </p:spPr>
      </p:pic>
      <p:pic>
        <p:nvPicPr>
          <p:cNvPr id="5" name="Picture 4"/>
          <p:cNvPicPr>
            <a:picLocks noChangeAspect="1"/>
          </p:cNvPicPr>
          <p:nvPr/>
        </p:nvPicPr>
        <p:blipFill>
          <a:blip r:embed="rId4"/>
          <a:stretch>
            <a:fillRect/>
          </a:stretch>
        </p:blipFill>
        <p:spPr>
          <a:xfrm>
            <a:off x="4393750" y="3395001"/>
            <a:ext cx="4515001" cy="3395001"/>
          </a:xfrm>
          <a:prstGeom prst="rect">
            <a:avLst/>
          </a:prstGeom>
        </p:spPr>
      </p:pic>
      <p:pic>
        <p:nvPicPr>
          <p:cNvPr id="6" name="Picture 5"/>
          <p:cNvPicPr>
            <a:picLocks noChangeAspect="1"/>
          </p:cNvPicPr>
          <p:nvPr/>
        </p:nvPicPr>
        <p:blipFill>
          <a:blip r:embed="rId5"/>
          <a:stretch>
            <a:fillRect/>
          </a:stretch>
        </p:blipFill>
        <p:spPr>
          <a:xfrm>
            <a:off x="19208" y="3395000"/>
            <a:ext cx="4515001" cy="3395001"/>
          </a:xfrm>
          <a:prstGeom prst="rect">
            <a:avLst/>
          </a:prstGeom>
        </p:spPr>
      </p:pic>
      <p:sp>
        <p:nvSpPr>
          <p:cNvPr id="7" name="TextBox 6"/>
          <p:cNvSpPr txBox="1"/>
          <p:nvPr/>
        </p:nvSpPr>
        <p:spPr>
          <a:xfrm>
            <a:off x="9374587" y="1097335"/>
            <a:ext cx="2083242" cy="1200329"/>
          </a:xfrm>
          <a:prstGeom prst="rect">
            <a:avLst/>
          </a:prstGeom>
          <a:noFill/>
        </p:spPr>
        <p:txBody>
          <a:bodyPr wrap="square" rtlCol="0">
            <a:spAutoFit/>
          </a:bodyPr>
          <a:lstStyle/>
          <a:p>
            <a:r>
              <a:rPr lang="en-GB" dirty="0" smtClean="0"/>
              <a:t>The loadings get noisier as they start to explain the noise in the spectra.  </a:t>
            </a:r>
            <a:endParaRPr lang="en-GB" dirty="0"/>
          </a:p>
        </p:txBody>
      </p:sp>
    </p:spTree>
    <p:extLst>
      <p:ext uri="{BB962C8B-B14F-4D97-AF65-F5344CB8AC3E}">
        <p14:creationId xmlns:p14="http://schemas.microsoft.com/office/powerpoint/2010/main" val="406142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13789" y="1073426"/>
            <a:ext cx="5028030" cy="3780767"/>
          </a:xfrm>
          <a:prstGeom prst="rect">
            <a:avLst/>
          </a:prstGeom>
        </p:spPr>
      </p:pic>
      <p:pic>
        <p:nvPicPr>
          <p:cNvPr id="3" name="Picture 2"/>
          <p:cNvPicPr>
            <a:picLocks noChangeAspect="1"/>
          </p:cNvPicPr>
          <p:nvPr/>
        </p:nvPicPr>
        <p:blipFill>
          <a:blip r:embed="rId3"/>
          <a:stretch>
            <a:fillRect/>
          </a:stretch>
        </p:blipFill>
        <p:spPr>
          <a:xfrm>
            <a:off x="548640" y="1073426"/>
            <a:ext cx="5028031" cy="3780767"/>
          </a:xfrm>
          <a:prstGeom prst="rect">
            <a:avLst/>
          </a:prstGeom>
        </p:spPr>
      </p:pic>
    </p:spTree>
    <p:extLst>
      <p:ext uri="{BB962C8B-B14F-4D97-AF65-F5344CB8AC3E}">
        <p14:creationId xmlns:p14="http://schemas.microsoft.com/office/powerpoint/2010/main" val="369748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819" y="583519"/>
            <a:ext cx="3802703" cy="2859397"/>
          </a:xfrm>
          <a:prstGeom prst="rect">
            <a:avLst/>
          </a:prstGeom>
        </p:spPr>
      </p:pic>
      <p:pic>
        <p:nvPicPr>
          <p:cNvPr id="4" name="Picture 3"/>
          <p:cNvPicPr>
            <a:picLocks noChangeAspect="1"/>
          </p:cNvPicPr>
          <p:nvPr/>
        </p:nvPicPr>
        <p:blipFill>
          <a:blip r:embed="rId3"/>
          <a:stretch>
            <a:fillRect/>
          </a:stretch>
        </p:blipFill>
        <p:spPr>
          <a:xfrm>
            <a:off x="426819" y="3544474"/>
            <a:ext cx="3802703" cy="2859397"/>
          </a:xfrm>
          <a:prstGeom prst="rect">
            <a:avLst/>
          </a:prstGeom>
        </p:spPr>
      </p:pic>
      <p:pic>
        <p:nvPicPr>
          <p:cNvPr id="5" name="Picture 4"/>
          <p:cNvPicPr>
            <a:picLocks noChangeAspect="1"/>
          </p:cNvPicPr>
          <p:nvPr/>
        </p:nvPicPr>
        <p:blipFill>
          <a:blip r:embed="rId4"/>
          <a:stretch>
            <a:fillRect/>
          </a:stretch>
        </p:blipFill>
        <p:spPr>
          <a:xfrm>
            <a:off x="4229522" y="393303"/>
            <a:ext cx="7665629" cy="5764078"/>
          </a:xfrm>
          <a:prstGeom prst="rect">
            <a:avLst/>
          </a:prstGeom>
        </p:spPr>
      </p:pic>
    </p:spTree>
    <p:extLst>
      <p:ext uri="{BB962C8B-B14F-4D97-AF65-F5344CB8AC3E}">
        <p14:creationId xmlns:p14="http://schemas.microsoft.com/office/powerpoint/2010/main" val="334283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273" y="278296"/>
            <a:ext cx="4023361" cy="3025318"/>
          </a:xfrm>
          <a:prstGeom prst="rect">
            <a:avLst/>
          </a:prstGeom>
        </p:spPr>
      </p:pic>
      <p:pic>
        <p:nvPicPr>
          <p:cNvPr id="3" name="Picture 2"/>
          <p:cNvPicPr>
            <a:picLocks noChangeAspect="1"/>
          </p:cNvPicPr>
          <p:nvPr/>
        </p:nvPicPr>
        <p:blipFill>
          <a:blip r:embed="rId3"/>
          <a:stretch>
            <a:fillRect/>
          </a:stretch>
        </p:blipFill>
        <p:spPr>
          <a:xfrm>
            <a:off x="445273" y="3487357"/>
            <a:ext cx="4023361" cy="3025318"/>
          </a:xfrm>
          <a:prstGeom prst="rect">
            <a:avLst/>
          </a:prstGeom>
        </p:spPr>
      </p:pic>
      <p:pic>
        <p:nvPicPr>
          <p:cNvPr id="4" name="Picture 3"/>
          <p:cNvPicPr>
            <a:picLocks noChangeAspect="1"/>
          </p:cNvPicPr>
          <p:nvPr/>
        </p:nvPicPr>
        <p:blipFill>
          <a:blip r:embed="rId4"/>
          <a:stretch>
            <a:fillRect/>
          </a:stretch>
        </p:blipFill>
        <p:spPr>
          <a:xfrm>
            <a:off x="5532127" y="461177"/>
            <a:ext cx="5379595" cy="4045122"/>
          </a:xfrm>
          <a:prstGeom prst="rect">
            <a:avLst/>
          </a:prstGeom>
        </p:spPr>
      </p:pic>
      <p:sp>
        <p:nvSpPr>
          <p:cNvPr id="5" name="TextBox 4"/>
          <p:cNvSpPr txBox="1"/>
          <p:nvPr/>
        </p:nvSpPr>
        <p:spPr>
          <a:xfrm>
            <a:off x="6273579" y="4945711"/>
            <a:ext cx="4365266" cy="923330"/>
          </a:xfrm>
          <a:prstGeom prst="rect">
            <a:avLst/>
          </a:prstGeom>
          <a:noFill/>
        </p:spPr>
        <p:txBody>
          <a:bodyPr wrap="square" rtlCol="0">
            <a:spAutoFit/>
          </a:bodyPr>
          <a:lstStyle/>
          <a:p>
            <a:r>
              <a:rPr lang="en-GB" dirty="0" smtClean="0"/>
              <a:t>Red triangle – moisture &lt; 13.7%</a:t>
            </a:r>
          </a:p>
          <a:p>
            <a:r>
              <a:rPr lang="en-GB" dirty="0" smtClean="0"/>
              <a:t>Blue cross – 13.7% &lt; moisture &lt;15%</a:t>
            </a:r>
          </a:p>
          <a:p>
            <a:r>
              <a:rPr lang="en-GB" dirty="0" smtClean="0"/>
              <a:t>Cyan triangle – moisture &gt;15%</a:t>
            </a:r>
            <a:endParaRPr lang="en-GB" dirty="0"/>
          </a:p>
        </p:txBody>
      </p:sp>
    </p:spTree>
    <p:extLst>
      <p:ext uri="{BB962C8B-B14F-4D97-AF65-F5344CB8AC3E}">
        <p14:creationId xmlns:p14="http://schemas.microsoft.com/office/powerpoint/2010/main" val="83969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544" y="826935"/>
            <a:ext cx="5321506" cy="4001443"/>
          </a:xfrm>
          <a:prstGeom prst="rect">
            <a:avLst/>
          </a:prstGeom>
        </p:spPr>
      </p:pic>
      <p:pic>
        <p:nvPicPr>
          <p:cNvPr id="3" name="Picture 2"/>
          <p:cNvPicPr>
            <a:picLocks noChangeAspect="1"/>
          </p:cNvPicPr>
          <p:nvPr/>
        </p:nvPicPr>
        <p:blipFill>
          <a:blip r:embed="rId3"/>
          <a:stretch>
            <a:fillRect/>
          </a:stretch>
        </p:blipFill>
        <p:spPr>
          <a:xfrm>
            <a:off x="6050943" y="826935"/>
            <a:ext cx="5448400" cy="4096859"/>
          </a:xfrm>
          <a:prstGeom prst="rect">
            <a:avLst/>
          </a:prstGeom>
        </p:spPr>
      </p:pic>
      <p:sp>
        <p:nvSpPr>
          <p:cNvPr id="4" name="TextBox 3"/>
          <p:cNvSpPr txBox="1"/>
          <p:nvPr/>
        </p:nvSpPr>
        <p:spPr>
          <a:xfrm>
            <a:off x="771277" y="5383033"/>
            <a:ext cx="10185620" cy="646331"/>
          </a:xfrm>
          <a:prstGeom prst="rect">
            <a:avLst/>
          </a:prstGeom>
          <a:noFill/>
        </p:spPr>
        <p:txBody>
          <a:bodyPr wrap="square" rtlCol="0">
            <a:spAutoFit/>
          </a:bodyPr>
          <a:lstStyle/>
          <a:p>
            <a:r>
              <a:rPr lang="en-GB" dirty="0" smtClean="0"/>
              <a:t>Don’t get carried away with interpreting loadings.  There is no reason why any one PC should correspond to any one single property of the sample, unless that property dominates the variability in the spectra</a:t>
            </a:r>
            <a:endParaRPr lang="en-GB" dirty="0"/>
          </a:p>
        </p:txBody>
      </p:sp>
    </p:spTree>
    <p:extLst>
      <p:ext uri="{BB962C8B-B14F-4D97-AF65-F5344CB8AC3E}">
        <p14:creationId xmlns:p14="http://schemas.microsoft.com/office/powerpoint/2010/main" val="316851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1662" y="278296"/>
            <a:ext cx="3881919" cy="2918963"/>
          </a:xfrm>
          <a:prstGeom prst="rect">
            <a:avLst/>
          </a:prstGeom>
        </p:spPr>
      </p:pic>
      <p:pic>
        <p:nvPicPr>
          <p:cNvPr id="3" name="Picture 2"/>
          <p:cNvPicPr>
            <a:picLocks noChangeAspect="1"/>
          </p:cNvPicPr>
          <p:nvPr/>
        </p:nvPicPr>
        <p:blipFill>
          <a:blip r:embed="rId3"/>
          <a:stretch>
            <a:fillRect/>
          </a:stretch>
        </p:blipFill>
        <p:spPr>
          <a:xfrm>
            <a:off x="5406887" y="1208078"/>
            <a:ext cx="6218449" cy="4675888"/>
          </a:xfrm>
          <a:prstGeom prst="rect">
            <a:avLst/>
          </a:prstGeom>
        </p:spPr>
      </p:pic>
      <p:pic>
        <p:nvPicPr>
          <p:cNvPr id="4" name="Picture 3"/>
          <p:cNvPicPr>
            <a:picLocks noChangeAspect="1"/>
          </p:cNvPicPr>
          <p:nvPr/>
        </p:nvPicPr>
        <p:blipFill>
          <a:blip r:embed="rId4"/>
          <a:stretch>
            <a:fillRect/>
          </a:stretch>
        </p:blipFill>
        <p:spPr>
          <a:xfrm>
            <a:off x="968079" y="3573697"/>
            <a:ext cx="3865501" cy="2906618"/>
          </a:xfrm>
          <a:prstGeom prst="rect">
            <a:avLst/>
          </a:prstGeom>
        </p:spPr>
      </p:pic>
      <p:sp>
        <p:nvSpPr>
          <p:cNvPr id="5" name="TextBox 4"/>
          <p:cNvSpPr txBox="1"/>
          <p:nvPr/>
        </p:nvSpPr>
        <p:spPr>
          <a:xfrm>
            <a:off x="6130456" y="405517"/>
            <a:ext cx="3760967" cy="369332"/>
          </a:xfrm>
          <a:prstGeom prst="rect">
            <a:avLst/>
          </a:prstGeom>
          <a:noFill/>
        </p:spPr>
        <p:txBody>
          <a:bodyPr wrap="square" rtlCol="0">
            <a:spAutoFit/>
          </a:bodyPr>
          <a:lstStyle/>
          <a:p>
            <a:r>
              <a:rPr lang="en-GB" dirty="0" smtClean="0"/>
              <a:t>An outlier?</a:t>
            </a:r>
            <a:endParaRPr lang="en-GB" dirty="0"/>
          </a:p>
        </p:txBody>
      </p:sp>
    </p:spTree>
    <p:extLst>
      <p:ext uri="{BB962C8B-B14F-4D97-AF65-F5344CB8AC3E}">
        <p14:creationId xmlns:p14="http://schemas.microsoft.com/office/powerpoint/2010/main" val="219969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17" y="355923"/>
            <a:ext cx="8123657" cy="6108487"/>
          </a:xfrm>
          <a:prstGeom prst="rect">
            <a:avLst/>
          </a:prstGeom>
        </p:spPr>
      </p:pic>
      <p:sp>
        <p:nvSpPr>
          <p:cNvPr id="3" name="TextBox 2"/>
          <p:cNvSpPr txBox="1"/>
          <p:nvPr/>
        </p:nvSpPr>
        <p:spPr>
          <a:xfrm>
            <a:off x="9064487" y="1431235"/>
            <a:ext cx="2615979" cy="646331"/>
          </a:xfrm>
          <a:prstGeom prst="rect">
            <a:avLst/>
          </a:prstGeom>
          <a:noFill/>
        </p:spPr>
        <p:txBody>
          <a:bodyPr wrap="square" rtlCol="0">
            <a:spAutoFit/>
          </a:bodyPr>
          <a:lstStyle/>
          <a:p>
            <a:r>
              <a:rPr lang="en-GB" dirty="0" smtClean="0"/>
              <a:t>Blue = training set, n=39</a:t>
            </a:r>
          </a:p>
          <a:p>
            <a:r>
              <a:rPr lang="en-GB" dirty="0" smtClean="0"/>
              <a:t>Red = test set, n=31</a:t>
            </a:r>
            <a:endParaRPr lang="en-GB" dirty="0"/>
          </a:p>
        </p:txBody>
      </p:sp>
    </p:spTree>
    <p:extLst>
      <p:ext uri="{BB962C8B-B14F-4D97-AF65-F5344CB8AC3E}">
        <p14:creationId xmlns:p14="http://schemas.microsoft.com/office/powerpoint/2010/main" val="338161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4224" y="355718"/>
            <a:ext cx="4324935" cy="3252083"/>
          </a:xfrm>
          <a:prstGeom prst="rect">
            <a:avLst/>
          </a:prstGeom>
        </p:spPr>
      </p:pic>
      <p:pic>
        <p:nvPicPr>
          <p:cNvPr id="3" name="Picture 2"/>
          <p:cNvPicPr>
            <a:picLocks noChangeAspect="1"/>
          </p:cNvPicPr>
          <p:nvPr/>
        </p:nvPicPr>
        <p:blipFill>
          <a:blip r:embed="rId3"/>
          <a:stretch>
            <a:fillRect/>
          </a:stretch>
        </p:blipFill>
        <p:spPr>
          <a:xfrm>
            <a:off x="6001255" y="355718"/>
            <a:ext cx="4240340" cy="3188473"/>
          </a:xfrm>
          <a:prstGeom prst="rect">
            <a:avLst/>
          </a:prstGeom>
        </p:spPr>
      </p:pic>
      <p:pic>
        <p:nvPicPr>
          <p:cNvPr id="4" name="Picture 3"/>
          <p:cNvPicPr>
            <a:picLocks noChangeAspect="1"/>
          </p:cNvPicPr>
          <p:nvPr/>
        </p:nvPicPr>
        <p:blipFill>
          <a:blip r:embed="rId4"/>
          <a:stretch>
            <a:fillRect/>
          </a:stretch>
        </p:blipFill>
        <p:spPr>
          <a:xfrm>
            <a:off x="6001255" y="3607801"/>
            <a:ext cx="4240340" cy="3188473"/>
          </a:xfrm>
          <a:prstGeom prst="rect">
            <a:avLst/>
          </a:prstGeom>
        </p:spPr>
      </p:pic>
      <p:pic>
        <p:nvPicPr>
          <p:cNvPr id="5" name="Picture 4"/>
          <p:cNvPicPr>
            <a:picLocks noChangeAspect="1"/>
          </p:cNvPicPr>
          <p:nvPr/>
        </p:nvPicPr>
        <p:blipFill>
          <a:blip r:embed="rId5"/>
          <a:stretch>
            <a:fillRect/>
          </a:stretch>
        </p:blipFill>
        <p:spPr>
          <a:xfrm>
            <a:off x="957587" y="3581019"/>
            <a:ext cx="4311572" cy="3242035"/>
          </a:xfrm>
          <a:prstGeom prst="rect">
            <a:avLst/>
          </a:prstGeom>
        </p:spPr>
      </p:pic>
      <p:sp>
        <p:nvSpPr>
          <p:cNvPr id="6" name="TextBox 5"/>
          <p:cNvSpPr txBox="1"/>
          <p:nvPr/>
        </p:nvSpPr>
        <p:spPr>
          <a:xfrm>
            <a:off x="10662699" y="2552369"/>
            <a:ext cx="1009816" cy="646331"/>
          </a:xfrm>
          <a:prstGeom prst="rect">
            <a:avLst/>
          </a:prstGeom>
          <a:noFill/>
        </p:spPr>
        <p:txBody>
          <a:bodyPr wrap="square" rtlCol="0">
            <a:spAutoFit/>
          </a:bodyPr>
          <a:lstStyle/>
          <a:p>
            <a:r>
              <a:rPr lang="en-GB" dirty="0" smtClean="0"/>
              <a:t>Raw spectra</a:t>
            </a:r>
            <a:endParaRPr lang="en-GB" dirty="0"/>
          </a:p>
        </p:txBody>
      </p:sp>
    </p:spTree>
    <p:extLst>
      <p:ext uri="{BB962C8B-B14F-4D97-AF65-F5344CB8AC3E}">
        <p14:creationId xmlns:p14="http://schemas.microsoft.com/office/powerpoint/2010/main" val="406926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47687"/>
            <a:ext cx="6431752" cy="4836279"/>
          </a:xfrm>
          <a:prstGeom prst="rect">
            <a:avLst/>
          </a:prstGeom>
        </p:spPr>
      </p:pic>
      <p:pic>
        <p:nvPicPr>
          <p:cNvPr id="5" name="Picture 4"/>
          <p:cNvPicPr>
            <a:picLocks noChangeAspect="1"/>
          </p:cNvPicPr>
          <p:nvPr/>
        </p:nvPicPr>
        <p:blipFill>
          <a:blip r:embed="rId3"/>
          <a:stretch>
            <a:fillRect/>
          </a:stretch>
        </p:blipFill>
        <p:spPr>
          <a:xfrm>
            <a:off x="6431752" y="826936"/>
            <a:ext cx="6044189" cy="4806563"/>
          </a:xfrm>
          <a:prstGeom prst="rect">
            <a:avLst/>
          </a:prstGeom>
        </p:spPr>
      </p:pic>
    </p:spTree>
    <p:extLst>
      <p:ext uri="{BB962C8B-B14F-4D97-AF65-F5344CB8AC3E}">
        <p14:creationId xmlns:p14="http://schemas.microsoft.com/office/powerpoint/2010/main" val="165718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142" y="3385425"/>
            <a:ext cx="4261143" cy="3204116"/>
          </a:xfrm>
          <a:prstGeom prst="rect">
            <a:avLst/>
          </a:prstGeom>
        </p:spPr>
      </p:pic>
      <p:pic>
        <p:nvPicPr>
          <p:cNvPr id="4" name="Picture 3"/>
          <p:cNvPicPr>
            <a:picLocks noChangeAspect="1"/>
          </p:cNvPicPr>
          <p:nvPr/>
        </p:nvPicPr>
        <p:blipFill>
          <a:blip r:embed="rId3"/>
          <a:stretch>
            <a:fillRect/>
          </a:stretch>
        </p:blipFill>
        <p:spPr>
          <a:xfrm>
            <a:off x="141142" y="141293"/>
            <a:ext cx="4261143" cy="3204115"/>
          </a:xfrm>
          <a:prstGeom prst="rect">
            <a:avLst/>
          </a:prstGeom>
        </p:spPr>
      </p:pic>
      <p:pic>
        <p:nvPicPr>
          <p:cNvPr id="5" name="Picture 4"/>
          <p:cNvPicPr>
            <a:picLocks noChangeAspect="1"/>
          </p:cNvPicPr>
          <p:nvPr/>
        </p:nvPicPr>
        <p:blipFill>
          <a:blip r:embed="rId4"/>
          <a:stretch>
            <a:fillRect/>
          </a:stretch>
        </p:blipFill>
        <p:spPr>
          <a:xfrm>
            <a:off x="4681337" y="141292"/>
            <a:ext cx="4261142" cy="3204115"/>
          </a:xfrm>
          <a:prstGeom prst="rect">
            <a:avLst/>
          </a:prstGeom>
        </p:spPr>
      </p:pic>
      <p:pic>
        <p:nvPicPr>
          <p:cNvPr id="6" name="Picture 5"/>
          <p:cNvPicPr>
            <a:picLocks noChangeAspect="1"/>
          </p:cNvPicPr>
          <p:nvPr/>
        </p:nvPicPr>
        <p:blipFill>
          <a:blip r:embed="rId5"/>
          <a:stretch>
            <a:fillRect/>
          </a:stretch>
        </p:blipFill>
        <p:spPr>
          <a:xfrm>
            <a:off x="4673472" y="3379512"/>
            <a:ext cx="4269007" cy="3210029"/>
          </a:xfrm>
          <a:prstGeom prst="rect">
            <a:avLst/>
          </a:prstGeom>
        </p:spPr>
      </p:pic>
      <p:sp>
        <p:nvSpPr>
          <p:cNvPr id="7" name="TextBox 6"/>
          <p:cNvSpPr txBox="1"/>
          <p:nvPr/>
        </p:nvSpPr>
        <p:spPr>
          <a:xfrm>
            <a:off x="9652883" y="2321781"/>
            <a:ext cx="1367625" cy="646331"/>
          </a:xfrm>
          <a:prstGeom prst="rect">
            <a:avLst/>
          </a:prstGeom>
          <a:noFill/>
        </p:spPr>
        <p:txBody>
          <a:bodyPr wrap="square" rtlCol="0">
            <a:spAutoFit/>
          </a:bodyPr>
          <a:lstStyle/>
          <a:p>
            <a:r>
              <a:rPr lang="en-GB" dirty="0" smtClean="0"/>
              <a:t>SNV treated spectra</a:t>
            </a:r>
            <a:endParaRPr lang="en-GB" dirty="0"/>
          </a:p>
        </p:txBody>
      </p:sp>
    </p:spTree>
    <p:extLst>
      <p:ext uri="{BB962C8B-B14F-4D97-AF65-F5344CB8AC3E}">
        <p14:creationId xmlns:p14="http://schemas.microsoft.com/office/powerpoint/2010/main" val="381349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1103346"/>
            <a:ext cx="7036905" cy="5291317"/>
          </a:xfrm>
          <a:prstGeom prst="rect">
            <a:avLst/>
          </a:prstGeom>
        </p:spPr>
      </p:pic>
      <p:sp>
        <p:nvSpPr>
          <p:cNvPr id="3" name="TextBox 2"/>
          <p:cNvSpPr txBox="1"/>
          <p:nvPr/>
        </p:nvSpPr>
        <p:spPr>
          <a:xfrm>
            <a:off x="3896139" y="630647"/>
            <a:ext cx="2592125" cy="369332"/>
          </a:xfrm>
          <a:prstGeom prst="rect">
            <a:avLst/>
          </a:prstGeom>
          <a:noFill/>
        </p:spPr>
        <p:txBody>
          <a:bodyPr wrap="square" rtlCol="0">
            <a:spAutoFit/>
          </a:bodyPr>
          <a:lstStyle/>
          <a:p>
            <a:r>
              <a:rPr lang="en-GB" dirty="0" smtClean="0"/>
              <a:t>D2, SG window = 5 points</a:t>
            </a:r>
            <a:endParaRPr lang="en-GB" dirty="0"/>
          </a:p>
        </p:txBody>
      </p:sp>
    </p:spTree>
    <p:extLst>
      <p:ext uri="{BB962C8B-B14F-4D97-AF65-F5344CB8AC3E}">
        <p14:creationId xmlns:p14="http://schemas.microsoft.com/office/powerpoint/2010/main" val="176053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1980" y="1007930"/>
            <a:ext cx="7637234" cy="5742727"/>
          </a:xfrm>
          <a:prstGeom prst="rect">
            <a:avLst/>
          </a:prstGeom>
        </p:spPr>
      </p:pic>
      <p:sp>
        <p:nvSpPr>
          <p:cNvPr id="3" name="TextBox 2"/>
          <p:cNvSpPr txBox="1"/>
          <p:nvPr/>
        </p:nvSpPr>
        <p:spPr>
          <a:xfrm>
            <a:off x="4484535" y="638598"/>
            <a:ext cx="2592125" cy="369332"/>
          </a:xfrm>
          <a:prstGeom prst="rect">
            <a:avLst/>
          </a:prstGeom>
          <a:noFill/>
        </p:spPr>
        <p:txBody>
          <a:bodyPr wrap="square" rtlCol="0">
            <a:spAutoFit/>
          </a:bodyPr>
          <a:lstStyle/>
          <a:p>
            <a:r>
              <a:rPr lang="en-GB" dirty="0" smtClean="0"/>
              <a:t>D2, SG window = 7 points</a:t>
            </a:r>
            <a:endParaRPr lang="en-GB" dirty="0"/>
          </a:p>
        </p:txBody>
      </p:sp>
    </p:spTree>
    <p:extLst>
      <p:ext uri="{BB962C8B-B14F-4D97-AF65-F5344CB8AC3E}">
        <p14:creationId xmlns:p14="http://schemas.microsoft.com/office/powerpoint/2010/main" val="184640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4384" y="1007930"/>
            <a:ext cx="7584363" cy="5702971"/>
          </a:xfrm>
          <a:prstGeom prst="rect">
            <a:avLst/>
          </a:prstGeom>
        </p:spPr>
      </p:pic>
      <p:sp>
        <p:nvSpPr>
          <p:cNvPr id="3" name="TextBox 2"/>
          <p:cNvSpPr txBox="1"/>
          <p:nvPr/>
        </p:nvSpPr>
        <p:spPr>
          <a:xfrm>
            <a:off x="4802587" y="638598"/>
            <a:ext cx="2592125" cy="369332"/>
          </a:xfrm>
          <a:prstGeom prst="rect">
            <a:avLst/>
          </a:prstGeom>
          <a:noFill/>
        </p:spPr>
        <p:txBody>
          <a:bodyPr wrap="square" rtlCol="0">
            <a:spAutoFit/>
          </a:bodyPr>
          <a:lstStyle/>
          <a:p>
            <a:r>
              <a:rPr lang="en-GB" dirty="0" smtClean="0"/>
              <a:t>D2, SG window = 9 points</a:t>
            </a:r>
            <a:endParaRPr lang="en-GB" dirty="0"/>
          </a:p>
        </p:txBody>
      </p:sp>
    </p:spTree>
    <p:extLst>
      <p:ext uri="{BB962C8B-B14F-4D97-AF65-F5344CB8AC3E}">
        <p14:creationId xmlns:p14="http://schemas.microsoft.com/office/powerpoint/2010/main" val="387360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0484" y="896612"/>
            <a:ext cx="7854010" cy="5905729"/>
          </a:xfrm>
          <a:prstGeom prst="rect">
            <a:avLst/>
          </a:prstGeom>
        </p:spPr>
      </p:pic>
      <p:sp>
        <p:nvSpPr>
          <p:cNvPr id="3" name="TextBox 2"/>
          <p:cNvSpPr txBox="1"/>
          <p:nvPr/>
        </p:nvSpPr>
        <p:spPr>
          <a:xfrm>
            <a:off x="4731025" y="471621"/>
            <a:ext cx="2886324" cy="369332"/>
          </a:xfrm>
          <a:prstGeom prst="rect">
            <a:avLst/>
          </a:prstGeom>
          <a:noFill/>
        </p:spPr>
        <p:txBody>
          <a:bodyPr wrap="square" rtlCol="0">
            <a:spAutoFit/>
          </a:bodyPr>
          <a:lstStyle/>
          <a:p>
            <a:r>
              <a:rPr lang="en-GB" dirty="0" smtClean="0"/>
              <a:t>D2, SG window = 11 points</a:t>
            </a:r>
            <a:endParaRPr lang="en-GB" dirty="0"/>
          </a:p>
        </p:txBody>
      </p:sp>
    </p:spTree>
    <p:extLst>
      <p:ext uri="{BB962C8B-B14F-4D97-AF65-F5344CB8AC3E}">
        <p14:creationId xmlns:p14="http://schemas.microsoft.com/office/powerpoint/2010/main" val="230747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47" y="0"/>
            <a:ext cx="4272536" cy="3212682"/>
          </a:xfrm>
          <a:prstGeom prst="rect">
            <a:avLst/>
          </a:prstGeom>
        </p:spPr>
      </p:pic>
      <p:pic>
        <p:nvPicPr>
          <p:cNvPr id="3" name="Picture 2"/>
          <p:cNvPicPr>
            <a:picLocks noChangeAspect="1"/>
          </p:cNvPicPr>
          <p:nvPr/>
        </p:nvPicPr>
        <p:blipFill>
          <a:blip r:embed="rId3"/>
          <a:stretch>
            <a:fillRect/>
          </a:stretch>
        </p:blipFill>
        <p:spPr>
          <a:xfrm>
            <a:off x="4451784" y="0"/>
            <a:ext cx="4286700" cy="3223333"/>
          </a:xfrm>
          <a:prstGeom prst="rect">
            <a:avLst/>
          </a:prstGeom>
        </p:spPr>
      </p:pic>
      <p:pic>
        <p:nvPicPr>
          <p:cNvPr id="4" name="Picture 3"/>
          <p:cNvPicPr>
            <a:picLocks noChangeAspect="1"/>
          </p:cNvPicPr>
          <p:nvPr/>
        </p:nvPicPr>
        <p:blipFill>
          <a:blip r:embed="rId4"/>
          <a:stretch>
            <a:fillRect/>
          </a:stretch>
        </p:blipFill>
        <p:spPr>
          <a:xfrm>
            <a:off x="4451783" y="3458817"/>
            <a:ext cx="4414171" cy="3319183"/>
          </a:xfrm>
          <a:prstGeom prst="rect">
            <a:avLst/>
          </a:prstGeom>
        </p:spPr>
      </p:pic>
      <p:pic>
        <p:nvPicPr>
          <p:cNvPr id="5" name="Picture 4"/>
          <p:cNvPicPr>
            <a:picLocks noChangeAspect="1"/>
          </p:cNvPicPr>
          <p:nvPr/>
        </p:nvPicPr>
        <p:blipFill>
          <a:blip r:embed="rId5"/>
          <a:stretch>
            <a:fillRect/>
          </a:stretch>
        </p:blipFill>
        <p:spPr>
          <a:xfrm>
            <a:off x="179248" y="3458817"/>
            <a:ext cx="4313342" cy="3243366"/>
          </a:xfrm>
          <a:prstGeom prst="rect">
            <a:avLst/>
          </a:prstGeom>
        </p:spPr>
      </p:pic>
      <p:sp>
        <p:nvSpPr>
          <p:cNvPr id="6" name="TextBox 5"/>
          <p:cNvSpPr txBox="1"/>
          <p:nvPr/>
        </p:nvSpPr>
        <p:spPr>
          <a:xfrm>
            <a:off x="9303025" y="2289352"/>
            <a:ext cx="2202511" cy="646331"/>
          </a:xfrm>
          <a:prstGeom prst="rect">
            <a:avLst/>
          </a:prstGeom>
          <a:noFill/>
        </p:spPr>
        <p:txBody>
          <a:bodyPr wrap="square" rtlCol="0">
            <a:spAutoFit/>
          </a:bodyPr>
          <a:lstStyle/>
          <a:p>
            <a:r>
              <a:rPr lang="en-GB" dirty="0" smtClean="0"/>
              <a:t>Second derivative spectra</a:t>
            </a:r>
            <a:endParaRPr lang="en-GB" dirty="0"/>
          </a:p>
        </p:txBody>
      </p:sp>
    </p:spTree>
    <p:extLst>
      <p:ext uri="{BB962C8B-B14F-4D97-AF65-F5344CB8AC3E}">
        <p14:creationId xmlns:p14="http://schemas.microsoft.com/office/powerpoint/2010/main" val="313746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71353"/>
            <a:ext cx="4348453" cy="3269767"/>
          </a:xfrm>
          <a:prstGeom prst="rect">
            <a:avLst/>
          </a:prstGeom>
        </p:spPr>
      </p:pic>
      <p:pic>
        <p:nvPicPr>
          <p:cNvPr id="3" name="Picture 2"/>
          <p:cNvPicPr>
            <a:picLocks noChangeAspect="1"/>
          </p:cNvPicPr>
          <p:nvPr/>
        </p:nvPicPr>
        <p:blipFill>
          <a:blip r:embed="rId3"/>
          <a:stretch>
            <a:fillRect/>
          </a:stretch>
        </p:blipFill>
        <p:spPr>
          <a:xfrm>
            <a:off x="0" y="35885"/>
            <a:ext cx="4348453" cy="3269767"/>
          </a:xfrm>
          <a:prstGeom prst="rect">
            <a:avLst/>
          </a:prstGeom>
        </p:spPr>
      </p:pic>
      <p:pic>
        <p:nvPicPr>
          <p:cNvPr id="4" name="Picture 3"/>
          <p:cNvPicPr>
            <a:picLocks noChangeAspect="1"/>
          </p:cNvPicPr>
          <p:nvPr/>
        </p:nvPicPr>
        <p:blipFill>
          <a:blip r:embed="rId4"/>
          <a:stretch>
            <a:fillRect/>
          </a:stretch>
        </p:blipFill>
        <p:spPr>
          <a:xfrm>
            <a:off x="4426896" y="35885"/>
            <a:ext cx="4348453" cy="3269767"/>
          </a:xfrm>
          <a:prstGeom prst="rect">
            <a:avLst/>
          </a:prstGeom>
        </p:spPr>
      </p:pic>
      <p:pic>
        <p:nvPicPr>
          <p:cNvPr id="5" name="Picture 4"/>
          <p:cNvPicPr>
            <a:picLocks noChangeAspect="1"/>
          </p:cNvPicPr>
          <p:nvPr/>
        </p:nvPicPr>
        <p:blipFill>
          <a:blip r:embed="rId5"/>
          <a:stretch>
            <a:fillRect/>
          </a:stretch>
        </p:blipFill>
        <p:spPr>
          <a:xfrm>
            <a:off x="4343622" y="3340044"/>
            <a:ext cx="4431727" cy="3332384"/>
          </a:xfrm>
          <a:prstGeom prst="rect">
            <a:avLst/>
          </a:prstGeom>
        </p:spPr>
      </p:pic>
      <p:sp>
        <p:nvSpPr>
          <p:cNvPr id="6" name="TextBox 5"/>
          <p:cNvSpPr txBox="1"/>
          <p:nvPr/>
        </p:nvSpPr>
        <p:spPr>
          <a:xfrm>
            <a:off x="9382539" y="2401294"/>
            <a:ext cx="1900362" cy="646331"/>
          </a:xfrm>
          <a:prstGeom prst="rect">
            <a:avLst/>
          </a:prstGeom>
          <a:noFill/>
        </p:spPr>
        <p:txBody>
          <a:bodyPr wrap="square" rtlCol="0">
            <a:spAutoFit/>
          </a:bodyPr>
          <a:lstStyle/>
          <a:p>
            <a:r>
              <a:rPr lang="en-GB" dirty="0" smtClean="0"/>
              <a:t>Raw spectra, cut at 2350 nm</a:t>
            </a:r>
            <a:endParaRPr lang="en-GB" dirty="0"/>
          </a:p>
        </p:txBody>
      </p:sp>
    </p:spTree>
    <p:extLst>
      <p:ext uri="{BB962C8B-B14F-4D97-AF65-F5344CB8AC3E}">
        <p14:creationId xmlns:p14="http://schemas.microsoft.com/office/powerpoint/2010/main" val="229885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388" y="278295"/>
            <a:ext cx="4195262" cy="3154577"/>
          </a:xfrm>
          <a:prstGeom prst="rect">
            <a:avLst/>
          </a:prstGeom>
        </p:spPr>
      </p:pic>
      <p:pic>
        <p:nvPicPr>
          <p:cNvPr id="4" name="Picture 3"/>
          <p:cNvPicPr>
            <a:picLocks noChangeAspect="1"/>
          </p:cNvPicPr>
          <p:nvPr/>
        </p:nvPicPr>
        <p:blipFill>
          <a:blip r:embed="rId3"/>
          <a:stretch>
            <a:fillRect/>
          </a:stretch>
        </p:blipFill>
        <p:spPr>
          <a:xfrm>
            <a:off x="3997526" y="278296"/>
            <a:ext cx="4192317" cy="3152363"/>
          </a:xfrm>
          <a:prstGeom prst="rect">
            <a:avLst/>
          </a:prstGeom>
        </p:spPr>
      </p:pic>
      <p:pic>
        <p:nvPicPr>
          <p:cNvPr id="5" name="Picture 4"/>
          <p:cNvPicPr>
            <a:picLocks noChangeAspect="1"/>
          </p:cNvPicPr>
          <p:nvPr/>
        </p:nvPicPr>
        <p:blipFill>
          <a:blip r:embed="rId4"/>
          <a:stretch>
            <a:fillRect/>
          </a:stretch>
        </p:blipFill>
        <p:spPr>
          <a:xfrm>
            <a:off x="3997526" y="3554233"/>
            <a:ext cx="4195262" cy="3154577"/>
          </a:xfrm>
          <a:prstGeom prst="rect">
            <a:avLst/>
          </a:prstGeom>
        </p:spPr>
      </p:pic>
      <p:pic>
        <p:nvPicPr>
          <p:cNvPr id="6" name="Picture 5"/>
          <p:cNvPicPr>
            <a:picLocks noChangeAspect="1"/>
          </p:cNvPicPr>
          <p:nvPr/>
        </p:nvPicPr>
        <p:blipFill>
          <a:blip r:embed="rId5"/>
          <a:stretch>
            <a:fillRect/>
          </a:stretch>
        </p:blipFill>
        <p:spPr>
          <a:xfrm>
            <a:off x="101388" y="3554233"/>
            <a:ext cx="4195262" cy="3154577"/>
          </a:xfrm>
          <a:prstGeom prst="rect">
            <a:avLst/>
          </a:prstGeom>
        </p:spPr>
      </p:pic>
      <p:sp>
        <p:nvSpPr>
          <p:cNvPr id="7" name="TextBox 6"/>
          <p:cNvSpPr txBox="1"/>
          <p:nvPr/>
        </p:nvSpPr>
        <p:spPr>
          <a:xfrm>
            <a:off x="8714630" y="2417197"/>
            <a:ext cx="2830664" cy="646331"/>
          </a:xfrm>
          <a:prstGeom prst="rect">
            <a:avLst/>
          </a:prstGeom>
          <a:noFill/>
        </p:spPr>
        <p:txBody>
          <a:bodyPr wrap="square" rtlCol="0">
            <a:spAutoFit/>
          </a:bodyPr>
          <a:lstStyle/>
          <a:p>
            <a:r>
              <a:rPr lang="en-GB" dirty="0" smtClean="0"/>
              <a:t>Second derivative spectra with SNV, cut at 2350 nm</a:t>
            </a:r>
            <a:endParaRPr lang="en-GB" dirty="0"/>
          </a:p>
        </p:txBody>
      </p:sp>
    </p:spTree>
    <p:extLst>
      <p:ext uri="{BB962C8B-B14F-4D97-AF65-F5344CB8AC3E}">
        <p14:creationId xmlns:p14="http://schemas.microsoft.com/office/powerpoint/2010/main" val="53899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39701"/>
            <a:ext cx="6342490" cy="4247317"/>
          </a:xfrm>
          <a:prstGeom prst="rect">
            <a:avLst/>
          </a:prstGeom>
        </p:spPr>
        <p:txBody>
          <a:bodyPr wrap="square">
            <a:spAutoFit/>
          </a:bodyPr>
          <a:lstStyle/>
          <a:p>
            <a:r>
              <a:rPr lang="en-GB" b="0" i="0" u="none" strike="noStrike" baseline="0" dirty="0" smtClean="0">
                <a:solidFill>
                  <a:srgbClr val="0000FF"/>
                </a:solidFill>
                <a:latin typeface="Courier New" panose="02070309020205020404" pitchFamily="49" charset="0"/>
              </a:rPr>
              <a:t>function</a:t>
            </a:r>
            <a:r>
              <a:rPr lang="en-GB" b="0" i="0" u="none" strike="noStrike" baseline="0" dirty="0" smtClean="0">
                <a:solidFill>
                  <a:srgbClr val="000000"/>
                </a:solidFill>
                <a:latin typeface="Courier New" panose="02070309020205020404" pitchFamily="49" charset="0"/>
              </a:rPr>
              <a:t> [</a:t>
            </a:r>
            <a:r>
              <a:rPr lang="en-GB" b="0" i="0" u="none" strike="noStrike" baseline="0" dirty="0" err="1" smtClean="0">
                <a:solidFill>
                  <a:srgbClr val="000000"/>
                </a:solidFill>
                <a:latin typeface="Courier New" panose="02070309020205020404" pitchFamily="49" charset="0"/>
              </a:rPr>
              <a:t>S,L,v</a:t>
            </a:r>
            <a:r>
              <a:rPr lang="en-GB" b="0" i="0" u="none" strike="noStrike" baseline="0" dirty="0" smtClean="0">
                <a:solidFill>
                  <a:srgbClr val="000000"/>
                </a:solidFill>
                <a:latin typeface="Courier New" panose="02070309020205020404" pitchFamily="49" charset="0"/>
              </a:rPr>
              <a:t>] = </a:t>
            </a:r>
            <a:r>
              <a:rPr lang="en-GB" b="0" i="0" u="none" strike="noStrike" baseline="0" dirty="0" err="1" smtClean="0">
                <a:solidFill>
                  <a:srgbClr val="000000"/>
                </a:solidFill>
                <a:latin typeface="Courier New" panose="02070309020205020404" pitchFamily="49" charset="0"/>
              </a:rPr>
              <a:t>pcatf</a:t>
            </a:r>
            <a:r>
              <a:rPr lang="en-GB" b="0" i="0" u="none" strike="noStrike" baseline="0" dirty="0" smtClean="0">
                <a:solidFill>
                  <a:srgbClr val="000000"/>
                </a:solidFill>
                <a:latin typeface="Courier New" panose="02070309020205020404" pitchFamily="49" charset="0"/>
              </a:rPr>
              <a:t>(</a:t>
            </a:r>
            <a:r>
              <a:rPr lang="en-GB" b="0" i="0" u="none" strike="noStrike" baseline="0" dirty="0" err="1" smtClean="0">
                <a:solidFill>
                  <a:srgbClr val="000000"/>
                </a:solidFill>
                <a:latin typeface="Courier New" panose="02070309020205020404" pitchFamily="49" charset="0"/>
              </a:rPr>
              <a:t>X,k</a:t>
            </a:r>
            <a:r>
              <a:rPr lang="en-GB" b="0" i="0" u="none" strike="noStrike" baseline="0" dirty="0" smtClean="0">
                <a:solidFill>
                  <a:srgbClr val="000000"/>
                </a:solidFill>
                <a:latin typeface="Courier New" panose="02070309020205020404" pitchFamily="49" charset="0"/>
              </a:rPr>
              <a:t>)</a:t>
            </a:r>
          </a:p>
          <a:p>
            <a:r>
              <a:rPr lang="en-GB" b="0" i="0" u="none" strike="noStrike" baseline="0" dirty="0" smtClean="0">
                <a:solidFill>
                  <a:srgbClr val="228B22"/>
                </a:solidFill>
                <a:latin typeface="Courier New" panose="02070309020205020404" pitchFamily="49" charset="0"/>
              </a:rPr>
              <a:t>% PCA </a:t>
            </a:r>
          </a:p>
          <a:p>
            <a:r>
              <a:rPr lang="en-GB" b="0" i="0" u="none" strike="noStrike" baseline="0" dirty="0" smtClean="0">
                <a:solidFill>
                  <a:srgbClr val="228B22"/>
                </a:solidFill>
                <a:latin typeface="Courier New" panose="02070309020205020404" pitchFamily="49" charset="0"/>
              </a:rPr>
              <a:t>% usage [</a:t>
            </a:r>
            <a:r>
              <a:rPr lang="en-GB" b="0" i="0" u="none" strike="noStrike" baseline="0" dirty="0" err="1" smtClean="0">
                <a:solidFill>
                  <a:srgbClr val="228B22"/>
                </a:solidFill>
                <a:latin typeface="Courier New" panose="02070309020205020404" pitchFamily="49" charset="0"/>
              </a:rPr>
              <a:t>S,L,v</a:t>
            </a:r>
            <a:r>
              <a:rPr lang="en-GB" b="0" i="0" u="none" strike="noStrike" baseline="0" dirty="0" smtClean="0">
                <a:solidFill>
                  <a:srgbClr val="228B22"/>
                </a:solidFill>
                <a:latin typeface="Courier New" panose="02070309020205020404" pitchFamily="49" charset="0"/>
              </a:rPr>
              <a:t>] = </a:t>
            </a:r>
            <a:r>
              <a:rPr lang="en-GB" b="0" i="0" u="none" strike="noStrike" baseline="0" dirty="0" err="1" smtClean="0">
                <a:solidFill>
                  <a:srgbClr val="228B22"/>
                </a:solidFill>
                <a:latin typeface="Courier New" panose="02070309020205020404" pitchFamily="49" charset="0"/>
              </a:rPr>
              <a:t>pcatf</a:t>
            </a:r>
            <a:r>
              <a:rPr lang="en-GB" b="0" i="0" u="none" strike="noStrike" baseline="0" dirty="0" smtClean="0">
                <a:solidFill>
                  <a:srgbClr val="228B22"/>
                </a:solidFill>
                <a:latin typeface="Courier New" panose="02070309020205020404" pitchFamily="49" charset="0"/>
              </a:rPr>
              <a:t>(</a:t>
            </a:r>
            <a:r>
              <a:rPr lang="en-GB" b="0" i="0" u="none" strike="noStrike" baseline="0" dirty="0" err="1" smtClean="0">
                <a:solidFill>
                  <a:srgbClr val="228B22"/>
                </a:solidFill>
                <a:latin typeface="Courier New" panose="02070309020205020404" pitchFamily="49" charset="0"/>
              </a:rPr>
              <a:t>X,k</a:t>
            </a:r>
            <a:r>
              <a:rPr lang="en-GB" b="0" i="0" u="none" strike="noStrike" baseline="0" dirty="0" smtClean="0">
                <a:solidFill>
                  <a:srgbClr val="228B22"/>
                </a:solidFill>
                <a:latin typeface="Courier New" panose="02070309020205020404" pitchFamily="49" charset="0"/>
              </a:rPr>
              <a:t>)</a:t>
            </a:r>
          </a:p>
          <a:p>
            <a:r>
              <a:rPr lang="en-GB" b="0" i="0" u="none" strike="noStrike" baseline="0" dirty="0" smtClean="0">
                <a:solidFill>
                  <a:srgbClr val="228B22"/>
                </a:solidFill>
                <a:latin typeface="Courier New" panose="02070309020205020404" pitchFamily="49" charset="0"/>
              </a:rPr>
              <a:t>% input X - n x p matrix of spectra (in rows)</a:t>
            </a:r>
          </a:p>
          <a:p>
            <a:r>
              <a:rPr lang="en-GB" b="0" i="0" u="none" strike="noStrike" baseline="0" dirty="0" smtClean="0">
                <a:solidFill>
                  <a:srgbClr val="228B22"/>
                </a:solidFill>
                <a:latin typeface="Courier New" panose="02070309020205020404" pitchFamily="49" charset="0"/>
              </a:rPr>
              <a:t>%       k - number of components to return</a:t>
            </a:r>
          </a:p>
          <a:p>
            <a:r>
              <a:rPr lang="en-GB" b="0" i="0" u="none" strike="noStrike" baseline="0" dirty="0" smtClean="0">
                <a:solidFill>
                  <a:srgbClr val="228B22"/>
                </a:solidFill>
                <a:latin typeface="Courier New" panose="02070309020205020404" pitchFamily="49" charset="0"/>
              </a:rPr>
              <a:t>% output S - n x k matrix of scores</a:t>
            </a:r>
          </a:p>
          <a:p>
            <a:r>
              <a:rPr lang="en-GB" b="0" i="0" u="none" strike="noStrike" baseline="0" dirty="0" smtClean="0">
                <a:solidFill>
                  <a:srgbClr val="228B22"/>
                </a:solidFill>
                <a:latin typeface="Courier New" panose="02070309020205020404" pitchFamily="49" charset="0"/>
              </a:rPr>
              <a:t>%        L - p x k matrix of loadings</a:t>
            </a:r>
          </a:p>
          <a:p>
            <a:r>
              <a:rPr lang="en-GB" b="0" i="0" u="none" strike="noStrike" baseline="0" dirty="0" smtClean="0">
                <a:solidFill>
                  <a:srgbClr val="228B22"/>
                </a:solidFill>
                <a:latin typeface="Courier New" panose="02070309020205020404" pitchFamily="49" charset="0"/>
              </a:rPr>
              <a:t>%        v - eigenvalues</a:t>
            </a:r>
          </a:p>
          <a:p>
            <a:r>
              <a:rPr lang="en-GB" b="0" i="0" u="none" strike="noStrike" baseline="0" dirty="0" smtClean="0">
                <a:solidFill>
                  <a:srgbClr val="000000"/>
                </a:solidFill>
                <a:latin typeface="Courier New" panose="02070309020205020404" pitchFamily="49" charset="0"/>
              </a:rPr>
              <a:t>X = X - ones(size(X,1),1)*mean(X); </a:t>
            </a:r>
          </a:p>
          <a:p>
            <a:r>
              <a:rPr lang="en-GB" b="0" i="0" u="none" strike="noStrike" baseline="0" dirty="0" smtClean="0">
                <a:solidFill>
                  <a:srgbClr val="000000"/>
                </a:solidFill>
                <a:latin typeface="Courier New" panose="02070309020205020404" pitchFamily="49" charset="0"/>
              </a:rPr>
              <a:t>[U,E,V] = </a:t>
            </a:r>
            <a:r>
              <a:rPr lang="en-GB" b="0" i="0" u="none" strike="noStrike" baseline="0" dirty="0" err="1" smtClean="0">
                <a:solidFill>
                  <a:srgbClr val="000000"/>
                </a:solidFill>
                <a:latin typeface="Courier New" panose="02070309020205020404" pitchFamily="49" charset="0"/>
              </a:rPr>
              <a:t>svd</a:t>
            </a:r>
            <a:r>
              <a:rPr lang="en-GB" b="0" i="0" u="none" strike="noStrike" baseline="0" dirty="0" smtClean="0">
                <a:solidFill>
                  <a:srgbClr val="000000"/>
                </a:solidFill>
                <a:latin typeface="Courier New" panose="02070309020205020404" pitchFamily="49" charset="0"/>
              </a:rPr>
              <a:t>(X,0);</a:t>
            </a:r>
          </a:p>
          <a:p>
            <a:r>
              <a:rPr lang="en-GB" b="0" i="0" u="none" strike="noStrike" baseline="0" dirty="0" smtClean="0">
                <a:solidFill>
                  <a:srgbClr val="000000"/>
                </a:solidFill>
                <a:latin typeface="Courier New" panose="02070309020205020404" pitchFamily="49" charset="0"/>
              </a:rPr>
              <a:t>S = U(:,1:k);            </a:t>
            </a:r>
            <a:r>
              <a:rPr lang="en-GB" b="0" i="0" u="none" strike="noStrike" baseline="0" dirty="0" smtClean="0">
                <a:solidFill>
                  <a:srgbClr val="228B22"/>
                </a:solidFill>
                <a:latin typeface="Courier New" panose="02070309020205020404" pitchFamily="49" charset="0"/>
              </a:rPr>
              <a:t>% scores</a:t>
            </a:r>
            <a:endParaRPr lang="en-GB" b="0" i="0" u="none" strike="noStrike" baseline="0" dirty="0" smtClean="0">
              <a:solidFill>
                <a:srgbClr val="000000"/>
              </a:solidFill>
              <a:latin typeface="Courier New" panose="02070309020205020404" pitchFamily="49" charset="0"/>
            </a:endParaRPr>
          </a:p>
          <a:p>
            <a:r>
              <a:rPr lang="en-GB" b="0" i="0" u="none" strike="noStrike" baseline="0" dirty="0" smtClean="0">
                <a:solidFill>
                  <a:srgbClr val="000000"/>
                </a:solidFill>
                <a:latin typeface="Courier New" panose="02070309020205020404" pitchFamily="49" charset="0"/>
              </a:rPr>
              <a:t>e = </a:t>
            </a:r>
            <a:r>
              <a:rPr lang="en-GB" b="0" i="0" u="none" strike="noStrike" baseline="0" dirty="0" err="1" smtClean="0">
                <a:solidFill>
                  <a:srgbClr val="000000"/>
                </a:solidFill>
                <a:latin typeface="Courier New" panose="02070309020205020404" pitchFamily="49" charset="0"/>
              </a:rPr>
              <a:t>diag</a:t>
            </a:r>
            <a:r>
              <a:rPr lang="en-GB" b="0" i="0" u="none" strike="noStrike" baseline="0" dirty="0" smtClean="0">
                <a:solidFill>
                  <a:srgbClr val="000000"/>
                </a:solidFill>
                <a:latin typeface="Courier New" panose="02070309020205020404" pitchFamily="49" charset="0"/>
              </a:rPr>
              <a:t>(E);</a:t>
            </a:r>
          </a:p>
          <a:p>
            <a:r>
              <a:rPr lang="en-GB" b="0" i="0" u="none" strike="noStrike" baseline="0" dirty="0" smtClean="0">
                <a:solidFill>
                  <a:srgbClr val="000000"/>
                </a:solidFill>
                <a:latin typeface="Courier New" panose="02070309020205020404" pitchFamily="49" charset="0"/>
              </a:rPr>
              <a:t>e = e(1:k);</a:t>
            </a:r>
          </a:p>
          <a:p>
            <a:r>
              <a:rPr lang="en-GB" b="0" i="0" u="none" strike="noStrike" baseline="0" dirty="0" smtClean="0">
                <a:solidFill>
                  <a:srgbClr val="000000"/>
                </a:solidFill>
                <a:latin typeface="Courier New" panose="02070309020205020404" pitchFamily="49" charset="0"/>
              </a:rPr>
              <a:t>v = e.^2;                </a:t>
            </a:r>
            <a:r>
              <a:rPr lang="en-GB" dirty="0" smtClean="0">
                <a:solidFill>
                  <a:srgbClr val="228B22"/>
                </a:solidFill>
                <a:latin typeface="Courier New" panose="02070309020205020404" pitchFamily="49" charset="0"/>
              </a:rPr>
              <a:t>% variance explained</a:t>
            </a:r>
            <a:endParaRPr lang="en-GB" b="0" i="0" u="none" strike="noStrike" baseline="0" dirty="0" smtClean="0">
              <a:solidFill>
                <a:srgbClr val="000000"/>
              </a:solidFill>
              <a:latin typeface="Courier New" panose="02070309020205020404" pitchFamily="49" charset="0"/>
            </a:endParaRPr>
          </a:p>
          <a:p>
            <a:r>
              <a:rPr lang="pt-BR" b="0" i="0" u="none" strike="noStrike" baseline="0" dirty="0" smtClean="0">
                <a:solidFill>
                  <a:srgbClr val="000000"/>
                </a:solidFill>
                <a:latin typeface="Courier New" panose="02070309020205020404" pitchFamily="49" charset="0"/>
              </a:rPr>
              <a:t>L = V(:,1:k)*diag(1./e); </a:t>
            </a:r>
            <a:r>
              <a:rPr lang="en-GB" b="0" i="0" u="none" strike="noStrike" baseline="0" dirty="0" smtClean="0">
                <a:solidFill>
                  <a:srgbClr val="228B22"/>
                </a:solidFill>
                <a:latin typeface="Courier New" panose="02070309020205020404" pitchFamily="49" charset="0"/>
              </a:rPr>
              <a:t>% loadings</a:t>
            </a:r>
            <a:endParaRPr lang="pt-BR" b="0" i="0" u="none" strike="noStrike" baseline="0" dirty="0" smtClean="0">
              <a:solidFill>
                <a:srgbClr val="000000"/>
              </a:solidFill>
              <a:latin typeface="Courier New" panose="02070309020205020404" pitchFamily="49" charset="0"/>
            </a:endParaRPr>
          </a:p>
        </p:txBody>
      </p:sp>
      <p:sp>
        <p:nvSpPr>
          <p:cNvPr id="3" name="TextBox 2"/>
          <p:cNvSpPr txBox="1"/>
          <p:nvPr/>
        </p:nvSpPr>
        <p:spPr>
          <a:xfrm>
            <a:off x="304800" y="644055"/>
            <a:ext cx="6191415" cy="461665"/>
          </a:xfrm>
          <a:prstGeom prst="rect">
            <a:avLst/>
          </a:prstGeom>
          <a:noFill/>
        </p:spPr>
        <p:txBody>
          <a:bodyPr wrap="square" rtlCol="0">
            <a:spAutoFit/>
          </a:bodyPr>
          <a:lstStyle/>
          <a:p>
            <a:r>
              <a:rPr lang="en-GB" sz="2400" dirty="0" smtClean="0"/>
              <a:t>A  bit more maths and computing to start with</a:t>
            </a:r>
            <a:endParaRPr lang="en-GB" sz="2400" dirty="0"/>
          </a:p>
        </p:txBody>
      </p:sp>
      <p:sp>
        <p:nvSpPr>
          <p:cNvPr id="4" name="TextBox 3"/>
          <p:cNvSpPr txBox="1"/>
          <p:nvPr/>
        </p:nvSpPr>
        <p:spPr>
          <a:xfrm>
            <a:off x="6814267" y="2600077"/>
            <a:ext cx="5104737" cy="3693319"/>
          </a:xfrm>
          <a:prstGeom prst="rect">
            <a:avLst/>
          </a:prstGeom>
          <a:noFill/>
          <a:ln>
            <a:solidFill>
              <a:srgbClr val="002060"/>
            </a:solidFill>
          </a:ln>
        </p:spPr>
        <p:txBody>
          <a:bodyPr wrap="square" rtlCol="0">
            <a:spAutoFit/>
          </a:bodyPr>
          <a:lstStyle/>
          <a:p>
            <a:r>
              <a:rPr lang="en-GB" dirty="0" smtClean="0"/>
              <a:t>When p&gt;n the singular value decomposition (SVD</a:t>
            </a:r>
            <a:r>
              <a:rPr lang="en-GB" dirty="0"/>
              <a:t>)</a:t>
            </a:r>
            <a:r>
              <a:rPr lang="en-GB" dirty="0" smtClean="0"/>
              <a:t> decomposes X as X=UEV</a:t>
            </a:r>
            <a:r>
              <a:rPr lang="en-GB" baseline="30000" dirty="0" smtClean="0"/>
              <a:t>T</a:t>
            </a:r>
            <a:r>
              <a:rPr lang="en-GB" dirty="0" smtClean="0"/>
              <a:t> where U is an </a:t>
            </a:r>
            <a:r>
              <a:rPr lang="en-GB" dirty="0" err="1" smtClean="0"/>
              <a:t>n×n</a:t>
            </a:r>
            <a:r>
              <a:rPr lang="en-GB" dirty="0" smtClean="0"/>
              <a:t> matrix of scores, E is a diagonal </a:t>
            </a:r>
            <a:r>
              <a:rPr lang="en-GB" dirty="0" err="1" smtClean="0"/>
              <a:t>n×n</a:t>
            </a:r>
            <a:r>
              <a:rPr lang="en-GB" dirty="0" smtClean="0"/>
              <a:t> matrix of singular values, and V is a </a:t>
            </a:r>
            <a:r>
              <a:rPr lang="en-GB" dirty="0" err="1"/>
              <a:t>p</a:t>
            </a:r>
            <a:r>
              <a:rPr lang="en-GB" dirty="0" err="1" smtClean="0"/>
              <a:t>×n</a:t>
            </a:r>
            <a:r>
              <a:rPr lang="en-GB" dirty="0" smtClean="0"/>
              <a:t> matrix of loadings (in columns).  U and V are such that U</a:t>
            </a:r>
            <a:r>
              <a:rPr lang="en-GB" baseline="30000" dirty="0" smtClean="0"/>
              <a:t>T</a:t>
            </a:r>
            <a:r>
              <a:rPr lang="en-GB" dirty="0" smtClean="0"/>
              <a:t>U = I and V</a:t>
            </a:r>
            <a:r>
              <a:rPr lang="en-GB" baseline="30000" dirty="0" smtClean="0"/>
              <a:t>T</a:t>
            </a:r>
            <a:r>
              <a:rPr lang="en-GB" dirty="0" smtClean="0"/>
              <a:t>V = I.</a:t>
            </a:r>
          </a:p>
          <a:p>
            <a:endParaRPr lang="en-GB" dirty="0"/>
          </a:p>
          <a:p>
            <a:r>
              <a:rPr lang="en-GB" dirty="0" smtClean="0"/>
              <a:t>In fact with the columns of X centred the last element of E and the last column of V are zero.</a:t>
            </a:r>
          </a:p>
          <a:p>
            <a:endParaRPr lang="en-GB" dirty="0"/>
          </a:p>
          <a:p>
            <a:r>
              <a:rPr lang="en-GB" dirty="0" smtClean="0"/>
              <a:t>Note that (1) using this compact version of the SVD saves a lot of computing here and (2) computing X’X and finding its eigenvalues and eigenvectors would be wasteful</a:t>
            </a:r>
            <a:endParaRPr lang="en-GB" dirty="0"/>
          </a:p>
        </p:txBody>
      </p:sp>
      <p:cxnSp>
        <p:nvCxnSpPr>
          <p:cNvPr id="7" name="Straight Arrow Connector 6"/>
          <p:cNvCxnSpPr/>
          <p:nvPr/>
        </p:nvCxnSpPr>
        <p:spPr>
          <a:xfrm flipH="1">
            <a:off x="3267986" y="3848431"/>
            <a:ext cx="3546282" cy="31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10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829" y="316166"/>
            <a:ext cx="3802703" cy="2859397"/>
          </a:xfrm>
          <a:prstGeom prst="rect">
            <a:avLst/>
          </a:prstGeom>
        </p:spPr>
      </p:pic>
      <p:pic>
        <p:nvPicPr>
          <p:cNvPr id="3" name="Picture 2"/>
          <p:cNvPicPr>
            <a:picLocks noChangeAspect="1"/>
          </p:cNvPicPr>
          <p:nvPr/>
        </p:nvPicPr>
        <p:blipFill>
          <a:blip r:embed="rId3"/>
          <a:stretch>
            <a:fillRect/>
          </a:stretch>
        </p:blipFill>
        <p:spPr>
          <a:xfrm>
            <a:off x="4339431" y="316166"/>
            <a:ext cx="3802703" cy="2859397"/>
          </a:xfrm>
          <a:prstGeom prst="rect">
            <a:avLst/>
          </a:prstGeom>
        </p:spPr>
      </p:pic>
      <p:pic>
        <p:nvPicPr>
          <p:cNvPr id="4" name="Picture 3"/>
          <p:cNvPicPr>
            <a:picLocks noChangeAspect="1"/>
          </p:cNvPicPr>
          <p:nvPr/>
        </p:nvPicPr>
        <p:blipFill>
          <a:blip r:embed="rId4"/>
          <a:stretch>
            <a:fillRect/>
          </a:stretch>
        </p:blipFill>
        <p:spPr>
          <a:xfrm>
            <a:off x="8142134" y="316166"/>
            <a:ext cx="3802703" cy="2859397"/>
          </a:xfrm>
          <a:prstGeom prst="rect">
            <a:avLst/>
          </a:prstGeom>
        </p:spPr>
      </p:pic>
      <p:pic>
        <p:nvPicPr>
          <p:cNvPr id="5" name="Picture 4"/>
          <p:cNvPicPr>
            <a:picLocks noChangeAspect="1"/>
          </p:cNvPicPr>
          <p:nvPr/>
        </p:nvPicPr>
        <p:blipFill>
          <a:blip r:embed="rId5"/>
          <a:stretch>
            <a:fillRect/>
          </a:stretch>
        </p:blipFill>
        <p:spPr>
          <a:xfrm>
            <a:off x="349858" y="3323645"/>
            <a:ext cx="3811660" cy="2866132"/>
          </a:xfrm>
          <a:prstGeom prst="rect">
            <a:avLst/>
          </a:prstGeom>
        </p:spPr>
      </p:pic>
      <p:pic>
        <p:nvPicPr>
          <p:cNvPr id="6" name="Picture 5"/>
          <p:cNvPicPr>
            <a:picLocks noChangeAspect="1"/>
          </p:cNvPicPr>
          <p:nvPr/>
        </p:nvPicPr>
        <p:blipFill>
          <a:blip r:embed="rId6"/>
          <a:stretch>
            <a:fillRect/>
          </a:stretch>
        </p:blipFill>
        <p:spPr>
          <a:xfrm>
            <a:off x="4251968" y="3260035"/>
            <a:ext cx="3896255" cy="2929742"/>
          </a:xfrm>
          <a:prstGeom prst="rect">
            <a:avLst/>
          </a:prstGeom>
        </p:spPr>
      </p:pic>
      <p:pic>
        <p:nvPicPr>
          <p:cNvPr id="7" name="Picture 6"/>
          <p:cNvPicPr>
            <a:picLocks noChangeAspect="1"/>
          </p:cNvPicPr>
          <p:nvPr/>
        </p:nvPicPr>
        <p:blipFill>
          <a:blip r:embed="rId7"/>
          <a:stretch>
            <a:fillRect/>
          </a:stretch>
        </p:blipFill>
        <p:spPr>
          <a:xfrm>
            <a:off x="8197788" y="3323645"/>
            <a:ext cx="3811659" cy="2866131"/>
          </a:xfrm>
          <a:prstGeom prst="rect">
            <a:avLst/>
          </a:prstGeom>
        </p:spPr>
      </p:pic>
    </p:spTree>
    <p:extLst>
      <p:ext uri="{BB962C8B-B14F-4D97-AF65-F5344CB8AC3E}">
        <p14:creationId xmlns:p14="http://schemas.microsoft.com/office/powerpoint/2010/main" val="195688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64" y="1787158"/>
            <a:ext cx="4515001" cy="3395001"/>
          </a:xfrm>
          <a:prstGeom prst="rect">
            <a:avLst/>
          </a:prstGeom>
        </p:spPr>
      </p:pic>
      <p:pic>
        <p:nvPicPr>
          <p:cNvPr id="3" name="Picture 2"/>
          <p:cNvPicPr>
            <a:picLocks noChangeAspect="1"/>
          </p:cNvPicPr>
          <p:nvPr/>
        </p:nvPicPr>
        <p:blipFill>
          <a:blip r:embed="rId3"/>
          <a:stretch>
            <a:fillRect/>
          </a:stretch>
        </p:blipFill>
        <p:spPr>
          <a:xfrm>
            <a:off x="5889935" y="1787158"/>
            <a:ext cx="4515001" cy="3395001"/>
          </a:xfrm>
          <a:prstGeom prst="rect">
            <a:avLst/>
          </a:prstGeom>
        </p:spPr>
      </p:pic>
    </p:spTree>
    <p:extLst>
      <p:ext uri="{BB962C8B-B14F-4D97-AF65-F5344CB8AC3E}">
        <p14:creationId xmlns:p14="http://schemas.microsoft.com/office/powerpoint/2010/main" val="332748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4023360" cy="3025317"/>
          </a:xfrm>
          <a:prstGeom prst="rect">
            <a:avLst/>
          </a:prstGeom>
        </p:spPr>
      </p:pic>
      <p:pic>
        <p:nvPicPr>
          <p:cNvPr id="3" name="Picture 2"/>
          <p:cNvPicPr>
            <a:picLocks noChangeAspect="1"/>
          </p:cNvPicPr>
          <p:nvPr/>
        </p:nvPicPr>
        <p:blipFill>
          <a:blip r:embed="rId3"/>
          <a:stretch>
            <a:fillRect/>
          </a:stretch>
        </p:blipFill>
        <p:spPr>
          <a:xfrm>
            <a:off x="4023361" y="1"/>
            <a:ext cx="4023361" cy="3025318"/>
          </a:xfrm>
          <a:prstGeom prst="rect">
            <a:avLst/>
          </a:prstGeom>
        </p:spPr>
      </p:pic>
      <p:pic>
        <p:nvPicPr>
          <p:cNvPr id="4" name="Picture 3"/>
          <p:cNvPicPr>
            <a:picLocks noChangeAspect="1"/>
          </p:cNvPicPr>
          <p:nvPr/>
        </p:nvPicPr>
        <p:blipFill>
          <a:blip r:embed="rId4"/>
          <a:stretch>
            <a:fillRect/>
          </a:stretch>
        </p:blipFill>
        <p:spPr>
          <a:xfrm>
            <a:off x="8046720" y="0"/>
            <a:ext cx="4023361" cy="3025318"/>
          </a:xfrm>
          <a:prstGeom prst="rect">
            <a:avLst/>
          </a:prstGeom>
        </p:spPr>
      </p:pic>
      <p:pic>
        <p:nvPicPr>
          <p:cNvPr id="5" name="Picture 4"/>
          <p:cNvPicPr>
            <a:picLocks noChangeAspect="1"/>
          </p:cNvPicPr>
          <p:nvPr/>
        </p:nvPicPr>
        <p:blipFill>
          <a:blip r:embed="rId5"/>
          <a:stretch>
            <a:fillRect/>
          </a:stretch>
        </p:blipFill>
        <p:spPr>
          <a:xfrm>
            <a:off x="2" y="3099124"/>
            <a:ext cx="4023360" cy="3025317"/>
          </a:xfrm>
          <a:prstGeom prst="rect">
            <a:avLst/>
          </a:prstGeom>
        </p:spPr>
      </p:pic>
      <p:pic>
        <p:nvPicPr>
          <p:cNvPr id="6" name="Picture 5"/>
          <p:cNvPicPr>
            <a:picLocks noChangeAspect="1"/>
          </p:cNvPicPr>
          <p:nvPr/>
        </p:nvPicPr>
        <p:blipFill>
          <a:blip r:embed="rId6"/>
          <a:stretch>
            <a:fillRect/>
          </a:stretch>
        </p:blipFill>
        <p:spPr>
          <a:xfrm>
            <a:off x="4023361" y="3099123"/>
            <a:ext cx="4023359" cy="3025317"/>
          </a:xfrm>
          <a:prstGeom prst="rect">
            <a:avLst/>
          </a:prstGeom>
        </p:spPr>
      </p:pic>
      <p:pic>
        <p:nvPicPr>
          <p:cNvPr id="7" name="Picture 6"/>
          <p:cNvPicPr>
            <a:picLocks noChangeAspect="1"/>
          </p:cNvPicPr>
          <p:nvPr/>
        </p:nvPicPr>
        <p:blipFill>
          <a:blip r:embed="rId7"/>
          <a:stretch>
            <a:fillRect/>
          </a:stretch>
        </p:blipFill>
        <p:spPr>
          <a:xfrm>
            <a:off x="8046719" y="3099122"/>
            <a:ext cx="4023361" cy="3025318"/>
          </a:xfrm>
          <a:prstGeom prst="rect">
            <a:avLst/>
          </a:prstGeom>
        </p:spPr>
      </p:pic>
    </p:spTree>
    <p:extLst>
      <p:ext uri="{BB962C8B-B14F-4D97-AF65-F5344CB8AC3E}">
        <p14:creationId xmlns:p14="http://schemas.microsoft.com/office/powerpoint/2010/main" val="189283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832" y="1574358"/>
            <a:ext cx="4826442" cy="3629185"/>
          </a:xfrm>
          <a:prstGeom prst="rect">
            <a:avLst/>
          </a:prstGeom>
        </p:spPr>
      </p:pic>
      <p:pic>
        <p:nvPicPr>
          <p:cNvPr id="3" name="Picture 2"/>
          <p:cNvPicPr>
            <a:picLocks noChangeAspect="1"/>
          </p:cNvPicPr>
          <p:nvPr/>
        </p:nvPicPr>
        <p:blipFill>
          <a:blip r:embed="rId3"/>
          <a:stretch>
            <a:fillRect/>
          </a:stretch>
        </p:blipFill>
        <p:spPr>
          <a:xfrm>
            <a:off x="5118659" y="1574357"/>
            <a:ext cx="4826442" cy="3629185"/>
          </a:xfrm>
          <a:prstGeom prst="rect">
            <a:avLst/>
          </a:prstGeom>
        </p:spPr>
      </p:pic>
      <p:sp>
        <p:nvSpPr>
          <p:cNvPr id="4" name="TextBox 3"/>
          <p:cNvSpPr txBox="1"/>
          <p:nvPr/>
        </p:nvSpPr>
        <p:spPr>
          <a:xfrm>
            <a:off x="715617" y="461176"/>
            <a:ext cx="9229484" cy="923330"/>
          </a:xfrm>
          <a:prstGeom prst="rect">
            <a:avLst/>
          </a:prstGeom>
          <a:noFill/>
        </p:spPr>
        <p:txBody>
          <a:bodyPr wrap="square" rtlCol="0">
            <a:spAutoFit/>
          </a:bodyPr>
          <a:lstStyle/>
          <a:p>
            <a:r>
              <a:rPr lang="en-GB" dirty="0" smtClean="0"/>
              <a:t>We can reconstruct the spectra from the components of the singular value decomposition.</a:t>
            </a:r>
          </a:p>
          <a:p>
            <a:r>
              <a:rPr lang="en-GB" dirty="0" smtClean="0"/>
              <a:t>The left-hand plot shows the original spectra, the right-hand plot is the result of calculating UEV</a:t>
            </a:r>
            <a:r>
              <a:rPr lang="en-GB" baseline="30000" dirty="0" smtClean="0"/>
              <a:t>T</a:t>
            </a:r>
            <a:r>
              <a:rPr lang="en-GB" dirty="0" smtClean="0"/>
              <a:t>  from the output of the singular value decomposition and adding the mean spectrum</a:t>
            </a:r>
            <a:endParaRPr lang="en-GB" dirty="0"/>
          </a:p>
        </p:txBody>
      </p:sp>
      <p:sp>
        <p:nvSpPr>
          <p:cNvPr id="5" name="TextBox 4"/>
          <p:cNvSpPr txBox="1"/>
          <p:nvPr/>
        </p:nvSpPr>
        <p:spPr>
          <a:xfrm>
            <a:off x="811033" y="5637475"/>
            <a:ext cx="9644932" cy="369332"/>
          </a:xfrm>
          <a:prstGeom prst="rect">
            <a:avLst/>
          </a:prstGeom>
          <a:noFill/>
        </p:spPr>
        <p:txBody>
          <a:bodyPr wrap="square" rtlCol="0">
            <a:spAutoFit/>
          </a:bodyPr>
          <a:lstStyle/>
          <a:p>
            <a:r>
              <a:rPr lang="en-GB" dirty="0" smtClean="0"/>
              <a:t>It is more interesting to use fewer PCs…</a:t>
            </a:r>
            <a:endParaRPr lang="en-GB" dirty="0"/>
          </a:p>
        </p:txBody>
      </p:sp>
    </p:spTree>
    <p:extLst>
      <p:ext uri="{BB962C8B-B14F-4D97-AF65-F5344CB8AC3E}">
        <p14:creationId xmlns:p14="http://schemas.microsoft.com/office/powerpoint/2010/main" val="112048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1663" y="2441050"/>
            <a:ext cx="3280337" cy="2466610"/>
          </a:xfrm>
          <a:prstGeom prst="rect">
            <a:avLst/>
          </a:prstGeom>
        </p:spPr>
      </p:pic>
      <p:pic>
        <p:nvPicPr>
          <p:cNvPr id="3" name="Picture 2"/>
          <p:cNvPicPr>
            <a:picLocks noChangeAspect="1"/>
          </p:cNvPicPr>
          <p:nvPr/>
        </p:nvPicPr>
        <p:blipFill>
          <a:blip r:embed="rId3"/>
          <a:stretch>
            <a:fillRect/>
          </a:stretch>
        </p:blipFill>
        <p:spPr>
          <a:xfrm>
            <a:off x="1971924" y="2502544"/>
            <a:ext cx="3198557" cy="2405116"/>
          </a:xfrm>
          <a:prstGeom prst="rect">
            <a:avLst/>
          </a:prstGeom>
        </p:spPr>
      </p:pic>
      <p:pic>
        <p:nvPicPr>
          <p:cNvPr id="4" name="Picture 3"/>
          <p:cNvPicPr>
            <a:picLocks noChangeAspect="1"/>
          </p:cNvPicPr>
          <p:nvPr/>
        </p:nvPicPr>
        <p:blipFill>
          <a:blip r:embed="rId4"/>
          <a:stretch>
            <a:fillRect/>
          </a:stretch>
        </p:blipFill>
        <p:spPr>
          <a:xfrm>
            <a:off x="5404764" y="2441050"/>
            <a:ext cx="3272616" cy="2460804"/>
          </a:xfrm>
          <a:prstGeom prst="rect">
            <a:avLst/>
          </a:prstGeom>
        </p:spPr>
      </p:pic>
      <p:sp>
        <p:nvSpPr>
          <p:cNvPr id="5" name="TextBox 4"/>
          <p:cNvSpPr txBox="1"/>
          <p:nvPr/>
        </p:nvSpPr>
        <p:spPr>
          <a:xfrm>
            <a:off x="437323" y="1065475"/>
            <a:ext cx="659958" cy="4893647"/>
          </a:xfrm>
          <a:prstGeom prst="rect">
            <a:avLst/>
          </a:prstGeom>
          <a:noFill/>
          <a:ln>
            <a:solidFill>
              <a:srgbClr val="002060"/>
            </a:solidFill>
          </a:ln>
        </p:spPr>
        <p:txBody>
          <a:bodyPr wrap="square" rtlCol="0">
            <a:spAutoFit/>
          </a:bodyPr>
          <a:lstStyle/>
          <a:p>
            <a:r>
              <a:rPr lang="en-GB" sz="800" dirty="0" smtClean="0"/>
              <a:t>   </a:t>
            </a:r>
            <a:r>
              <a:rPr lang="en-GB" sz="800" dirty="0"/>
              <a:t>-0.2489</a:t>
            </a:r>
          </a:p>
          <a:p>
            <a:r>
              <a:rPr lang="en-GB" sz="800" dirty="0"/>
              <a:t>   -0.1690</a:t>
            </a:r>
          </a:p>
          <a:p>
            <a:r>
              <a:rPr lang="en-GB" sz="800" dirty="0"/>
              <a:t>    0.0127</a:t>
            </a:r>
          </a:p>
          <a:p>
            <a:r>
              <a:rPr lang="en-GB" sz="800" dirty="0"/>
              <a:t>   -0.3239</a:t>
            </a:r>
          </a:p>
          <a:p>
            <a:r>
              <a:rPr lang="en-GB" sz="800" dirty="0"/>
              <a:t>   -0.2224</a:t>
            </a:r>
          </a:p>
          <a:p>
            <a:r>
              <a:rPr lang="en-GB" sz="800" dirty="0"/>
              <a:t>   -0.2007</a:t>
            </a:r>
          </a:p>
          <a:p>
            <a:r>
              <a:rPr lang="en-GB" sz="800" dirty="0"/>
              <a:t>    0.2754</a:t>
            </a:r>
          </a:p>
          <a:p>
            <a:r>
              <a:rPr lang="en-GB" sz="800" dirty="0"/>
              <a:t>    0.0707</a:t>
            </a:r>
          </a:p>
          <a:p>
            <a:r>
              <a:rPr lang="en-GB" sz="800" dirty="0"/>
              <a:t>   -0.1163</a:t>
            </a:r>
          </a:p>
          <a:p>
            <a:r>
              <a:rPr lang="en-GB" sz="800" dirty="0"/>
              <a:t>    0.0036</a:t>
            </a:r>
          </a:p>
          <a:p>
            <a:r>
              <a:rPr lang="en-GB" sz="800" dirty="0"/>
              <a:t>   -0.0436</a:t>
            </a:r>
          </a:p>
          <a:p>
            <a:r>
              <a:rPr lang="en-GB" sz="800" dirty="0"/>
              <a:t>    0.0968</a:t>
            </a:r>
          </a:p>
          <a:p>
            <a:r>
              <a:rPr lang="en-GB" sz="800" dirty="0"/>
              <a:t>    0.0099</a:t>
            </a:r>
          </a:p>
          <a:p>
            <a:r>
              <a:rPr lang="en-GB" sz="800" dirty="0"/>
              <a:t>    0.0360</a:t>
            </a:r>
          </a:p>
          <a:p>
            <a:r>
              <a:rPr lang="en-GB" sz="800" dirty="0"/>
              <a:t>    0.1213</a:t>
            </a:r>
          </a:p>
          <a:p>
            <a:r>
              <a:rPr lang="en-GB" sz="800" dirty="0"/>
              <a:t>    0.1867</a:t>
            </a:r>
          </a:p>
          <a:p>
            <a:r>
              <a:rPr lang="en-GB" sz="800" dirty="0"/>
              <a:t>   -0.1260</a:t>
            </a:r>
          </a:p>
          <a:p>
            <a:r>
              <a:rPr lang="en-GB" sz="800" dirty="0"/>
              <a:t>    0.2491</a:t>
            </a:r>
          </a:p>
          <a:p>
            <a:r>
              <a:rPr lang="en-GB" sz="800" dirty="0"/>
              <a:t>   -0.2074</a:t>
            </a:r>
          </a:p>
          <a:p>
            <a:r>
              <a:rPr lang="en-GB" sz="800" dirty="0"/>
              <a:t>    0.1423</a:t>
            </a:r>
          </a:p>
          <a:p>
            <a:r>
              <a:rPr lang="en-GB" sz="800" dirty="0"/>
              <a:t>    0.2690</a:t>
            </a:r>
          </a:p>
          <a:p>
            <a:r>
              <a:rPr lang="en-GB" sz="800" dirty="0"/>
              <a:t>   -0.1075</a:t>
            </a:r>
          </a:p>
          <a:p>
            <a:r>
              <a:rPr lang="en-GB" sz="800" dirty="0"/>
              <a:t>    0.4118</a:t>
            </a:r>
          </a:p>
          <a:p>
            <a:r>
              <a:rPr lang="en-GB" sz="800" dirty="0"/>
              <a:t>    0.0485</a:t>
            </a:r>
          </a:p>
          <a:p>
            <a:r>
              <a:rPr lang="en-GB" sz="800" dirty="0"/>
              <a:t>   -0.2067</a:t>
            </a:r>
          </a:p>
          <a:p>
            <a:r>
              <a:rPr lang="en-GB" sz="800" dirty="0"/>
              <a:t>   -0.1462</a:t>
            </a:r>
          </a:p>
          <a:p>
            <a:r>
              <a:rPr lang="en-GB" sz="800" dirty="0"/>
              <a:t>    0.0766</a:t>
            </a:r>
          </a:p>
          <a:p>
            <a:r>
              <a:rPr lang="en-GB" sz="800" dirty="0"/>
              <a:t>    0.0079</a:t>
            </a:r>
          </a:p>
          <a:p>
            <a:r>
              <a:rPr lang="en-GB" sz="800" dirty="0"/>
              <a:t>    0.0447</a:t>
            </a:r>
          </a:p>
          <a:p>
            <a:r>
              <a:rPr lang="en-GB" sz="800" dirty="0"/>
              <a:t>    0.0419</a:t>
            </a:r>
          </a:p>
          <a:p>
            <a:r>
              <a:rPr lang="en-GB" sz="800" dirty="0"/>
              <a:t>    0.0510</a:t>
            </a:r>
          </a:p>
          <a:p>
            <a:r>
              <a:rPr lang="en-GB" sz="800" dirty="0"/>
              <a:t>    0.1777</a:t>
            </a:r>
          </a:p>
          <a:p>
            <a:r>
              <a:rPr lang="en-GB" sz="800" dirty="0"/>
              <a:t>    0.0180</a:t>
            </a:r>
          </a:p>
          <a:p>
            <a:r>
              <a:rPr lang="en-GB" sz="800" dirty="0"/>
              <a:t>    0.0067</a:t>
            </a:r>
          </a:p>
          <a:p>
            <a:r>
              <a:rPr lang="en-GB" sz="800" dirty="0"/>
              <a:t>    0.0654</a:t>
            </a:r>
          </a:p>
          <a:p>
            <a:r>
              <a:rPr lang="en-GB" sz="800" dirty="0"/>
              <a:t>   -0.1959</a:t>
            </a:r>
          </a:p>
          <a:p>
            <a:r>
              <a:rPr lang="en-GB" sz="800" dirty="0"/>
              <a:t>   -0.0007</a:t>
            </a:r>
          </a:p>
          <a:p>
            <a:r>
              <a:rPr lang="en-GB" sz="800" dirty="0"/>
              <a:t>   -0.0994</a:t>
            </a:r>
          </a:p>
          <a:p>
            <a:r>
              <a:rPr lang="en-GB" sz="800" dirty="0"/>
              <a:t>   -0.0093</a:t>
            </a:r>
          </a:p>
        </p:txBody>
      </p:sp>
      <p:sp>
        <p:nvSpPr>
          <p:cNvPr id="6" name="TextBox 5"/>
          <p:cNvSpPr txBox="1"/>
          <p:nvPr/>
        </p:nvSpPr>
        <p:spPr>
          <a:xfrm>
            <a:off x="1097281" y="3502296"/>
            <a:ext cx="930063" cy="369332"/>
          </a:xfrm>
          <a:prstGeom prst="rect">
            <a:avLst/>
          </a:prstGeom>
          <a:noFill/>
        </p:spPr>
        <p:txBody>
          <a:bodyPr wrap="none" rtlCol="0">
            <a:spAutoFit/>
          </a:bodyPr>
          <a:lstStyle/>
          <a:p>
            <a:r>
              <a:rPr lang="en-GB" dirty="0" smtClean="0"/>
              <a:t>× 97.2 ×</a:t>
            </a:r>
            <a:endParaRPr lang="en-GB" dirty="0"/>
          </a:p>
        </p:txBody>
      </p:sp>
      <p:sp>
        <p:nvSpPr>
          <p:cNvPr id="7" name="TextBox 6"/>
          <p:cNvSpPr txBox="1"/>
          <p:nvPr/>
        </p:nvSpPr>
        <p:spPr>
          <a:xfrm>
            <a:off x="353834" y="540688"/>
            <a:ext cx="11358437" cy="369332"/>
          </a:xfrm>
          <a:prstGeom prst="rect">
            <a:avLst/>
          </a:prstGeom>
          <a:noFill/>
        </p:spPr>
        <p:txBody>
          <a:bodyPr wrap="square" rtlCol="0">
            <a:spAutoFit/>
          </a:bodyPr>
          <a:lstStyle/>
          <a:p>
            <a:r>
              <a:rPr lang="en-GB" dirty="0" smtClean="0"/>
              <a:t>Scores × singular value × loading                                +             mean spectrum                      =        1 factor reconstruction</a:t>
            </a:r>
            <a:endParaRPr lang="en-GB" dirty="0"/>
          </a:p>
        </p:txBody>
      </p:sp>
      <p:sp>
        <p:nvSpPr>
          <p:cNvPr id="8" name="TextBox 7"/>
          <p:cNvSpPr txBox="1"/>
          <p:nvPr/>
        </p:nvSpPr>
        <p:spPr>
          <a:xfrm>
            <a:off x="5067114" y="3486786"/>
            <a:ext cx="331832" cy="369332"/>
          </a:xfrm>
          <a:prstGeom prst="rect">
            <a:avLst/>
          </a:prstGeom>
          <a:noFill/>
        </p:spPr>
        <p:txBody>
          <a:bodyPr wrap="square" rtlCol="0">
            <a:spAutoFit/>
          </a:bodyPr>
          <a:lstStyle/>
          <a:p>
            <a:r>
              <a:rPr lang="en-GB" dirty="0" smtClean="0"/>
              <a:t>+</a:t>
            </a:r>
            <a:endParaRPr lang="en-GB" dirty="0"/>
          </a:p>
        </p:txBody>
      </p:sp>
      <p:sp>
        <p:nvSpPr>
          <p:cNvPr id="10" name="TextBox 9"/>
          <p:cNvSpPr txBox="1"/>
          <p:nvPr/>
        </p:nvSpPr>
        <p:spPr>
          <a:xfrm>
            <a:off x="8588662" y="3486786"/>
            <a:ext cx="411719" cy="369332"/>
          </a:xfrm>
          <a:prstGeom prst="rect">
            <a:avLst/>
          </a:prstGeom>
          <a:noFill/>
        </p:spPr>
        <p:txBody>
          <a:bodyPr wrap="square" rtlCol="0">
            <a:spAutoFit/>
          </a:bodyPr>
          <a:lstStyle/>
          <a:p>
            <a:r>
              <a:rPr lang="en-GB" dirty="0" smtClean="0"/>
              <a:t>=</a:t>
            </a:r>
            <a:endParaRPr lang="en-GB" dirty="0"/>
          </a:p>
        </p:txBody>
      </p:sp>
    </p:spTree>
    <p:extLst>
      <p:ext uri="{BB962C8B-B14F-4D97-AF65-F5344CB8AC3E}">
        <p14:creationId xmlns:p14="http://schemas.microsoft.com/office/powerpoint/2010/main" val="98578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831" y="1574358"/>
            <a:ext cx="5604441" cy="4214192"/>
          </a:xfrm>
          <a:prstGeom prst="rect">
            <a:avLst/>
          </a:prstGeom>
        </p:spPr>
      </p:pic>
      <p:pic>
        <p:nvPicPr>
          <p:cNvPr id="4" name="Picture 3"/>
          <p:cNvPicPr>
            <a:picLocks noChangeAspect="1"/>
          </p:cNvPicPr>
          <p:nvPr/>
        </p:nvPicPr>
        <p:blipFill>
          <a:blip r:embed="rId3"/>
          <a:stretch>
            <a:fillRect/>
          </a:stretch>
        </p:blipFill>
        <p:spPr>
          <a:xfrm>
            <a:off x="5874033" y="1574358"/>
            <a:ext cx="5604440" cy="4214192"/>
          </a:xfrm>
          <a:prstGeom prst="rect">
            <a:avLst/>
          </a:prstGeom>
        </p:spPr>
      </p:pic>
    </p:spTree>
    <p:extLst>
      <p:ext uri="{BB962C8B-B14F-4D97-AF65-F5344CB8AC3E}">
        <p14:creationId xmlns:p14="http://schemas.microsoft.com/office/powerpoint/2010/main" val="3995933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549</Words>
  <Application>Microsoft Office PowerPoint</Application>
  <PresentationFormat>Widescreen</PresentationFormat>
  <Paragraphs>85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PCA of spectral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PCA of spectral data</dc:title>
  <dc:creator>Tom Fearn</dc:creator>
  <cp:lastModifiedBy>Tom Fearn</cp:lastModifiedBy>
  <cp:revision>39</cp:revision>
  <cp:lastPrinted>2022-08-29T13:28:55Z</cp:lastPrinted>
  <dcterms:created xsi:type="dcterms:W3CDTF">2022-08-24T13:00:19Z</dcterms:created>
  <dcterms:modified xsi:type="dcterms:W3CDTF">2022-08-29T15:07:26Z</dcterms:modified>
</cp:coreProperties>
</file>