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74" r:id="rId2"/>
  </p:sldMasterIdLst>
  <p:notesMasterIdLst>
    <p:notesMasterId r:id="rId38"/>
  </p:notesMasterIdLst>
  <p:handoutMasterIdLst>
    <p:handoutMasterId r:id="rId39"/>
  </p:handoutMasterIdLst>
  <p:sldIdLst>
    <p:sldId id="345" r:id="rId3"/>
    <p:sldId id="296" r:id="rId4"/>
    <p:sldId id="276" r:id="rId5"/>
    <p:sldId id="292" r:id="rId6"/>
    <p:sldId id="293" r:id="rId7"/>
    <p:sldId id="295" r:id="rId8"/>
    <p:sldId id="277" r:id="rId9"/>
    <p:sldId id="297" r:id="rId10"/>
    <p:sldId id="279" r:id="rId11"/>
    <p:sldId id="278" r:id="rId12"/>
    <p:sldId id="298" r:id="rId13"/>
    <p:sldId id="299" r:id="rId14"/>
    <p:sldId id="300" r:id="rId15"/>
    <p:sldId id="301" r:id="rId16"/>
    <p:sldId id="303" r:id="rId17"/>
    <p:sldId id="302" r:id="rId18"/>
    <p:sldId id="304" r:id="rId19"/>
    <p:sldId id="305" r:id="rId20"/>
    <p:sldId id="307" r:id="rId21"/>
    <p:sldId id="309" r:id="rId22"/>
    <p:sldId id="310" r:id="rId23"/>
    <p:sldId id="313" r:id="rId24"/>
    <p:sldId id="311" r:id="rId25"/>
    <p:sldId id="312" r:id="rId26"/>
    <p:sldId id="314" r:id="rId27"/>
    <p:sldId id="315" r:id="rId28"/>
    <p:sldId id="316" r:id="rId29"/>
    <p:sldId id="317" r:id="rId30"/>
    <p:sldId id="318" r:id="rId31"/>
    <p:sldId id="320" r:id="rId32"/>
    <p:sldId id="283" r:id="rId33"/>
    <p:sldId id="284" r:id="rId34"/>
    <p:sldId id="343" r:id="rId35"/>
    <p:sldId id="344" r:id="rId36"/>
    <p:sldId id="342" r:id="rId37"/>
  </p:sldIdLst>
  <p:sldSz cx="9144000" cy="6858000" type="screen4x3"/>
  <p:notesSz cx="6888163" cy="10018713"/>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BF33"/>
    <a:srgbClr val="584DE5"/>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0929"/>
  </p:normalViewPr>
  <p:slideViewPr>
    <p:cSldViewPr>
      <p:cViewPr varScale="1">
        <p:scale>
          <a:sx n="91" d="100"/>
          <a:sy n="91" d="100"/>
        </p:scale>
        <p:origin x="13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19204" cy="5387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23" tIns="46312" rIns="92623" bIns="46312" numCol="1" anchor="t" anchorCtr="0" compatLnSpc="1">
            <a:prstTxWarp prst="textNoShape">
              <a:avLst/>
            </a:prstTxWarp>
          </a:bodyPr>
          <a:lstStyle>
            <a:lvl1pPr defTabSz="926450">
              <a:defRPr sz="1200"/>
            </a:lvl1pPr>
          </a:lstStyle>
          <a:p>
            <a:endParaRPr lang="en-GB"/>
          </a:p>
        </p:txBody>
      </p:sp>
      <p:sp>
        <p:nvSpPr>
          <p:cNvPr id="40963" name="Rectangle 3"/>
          <p:cNvSpPr>
            <a:spLocks noGrp="1" noChangeArrowheads="1"/>
          </p:cNvSpPr>
          <p:nvPr>
            <p:ph type="dt" sz="quarter" idx="1"/>
          </p:nvPr>
        </p:nvSpPr>
        <p:spPr bwMode="auto">
          <a:xfrm>
            <a:off x="3868959" y="0"/>
            <a:ext cx="3019204" cy="5387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23" tIns="46312" rIns="92623" bIns="46312" numCol="1" anchor="t" anchorCtr="0" compatLnSpc="1">
            <a:prstTxWarp prst="textNoShape">
              <a:avLst/>
            </a:prstTxWarp>
          </a:bodyPr>
          <a:lstStyle>
            <a:lvl1pPr algn="r" defTabSz="926450">
              <a:defRPr sz="1200"/>
            </a:lvl1pPr>
          </a:lstStyle>
          <a:p>
            <a:endParaRPr lang="en-GB"/>
          </a:p>
        </p:txBody>
      </p:sp>
      <p:sp>
        <p:nvSpPr>
          <p:cNvPr id="40964" name="Rectangle 4"/>
          <p:cNvSpPr>
            <a:spLocks noGrp="1" noChangeArrowheads="1"/>
          </p:cNvSpPr>
          <p:nvPr>
            <p:ph type="ftr" sz="quarter" idx="2"/>
          </p:nvPr>
        </p:nvSpPr>
        <p:spPr bwMode="auto">
          <a:xfrm>
            <a:off x="0" y="9479935"/>
            <a:ext cx="3019204" cy="5387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23" tIns="46312" rIns="92623" bIns="46312" numCol="1" anchor="b" anchorCtr="0" compatLnSpc="1">
            <a:prstTxWarp prst="textNoShape">
              <a:avLst/>
            </a:prstTxWarp>
          </a:bodyPr>
          <a:lstStyle>
            <a:lvl1pPr defTabSz="926450">
              <a:defRPr sz="1200"/>
            </a:lvl1pPr>
          </a:lstStyle>
          <a:p>
            <a:endParaRPr lang="en-GB"/>
          </a:p>
        </p:txBody>
      </p:sp>
      <p:sp>
        <p:nvSpPr>
          <p:cNvPr id="40965" name="Rectangle 5"/>
          <p:cNvSpPr>
            <a:spLocks noGrp="1" noChangeArrowheads="1"/>
          </p:cNvSpPr>
          <p:nvPr>
            <p:ph type="sldNum" sz="quarter" idx="3"/>
          </p:nvPr>
        </p:nvSpPr>
        <p:spPr bwMode="auto">
          <a:xfrm>
            <a:off x="3868959" y="9479935"/>
            <a:ext cx="3019204" cy="5387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623" tIns="46312" rIns="92623" bIns="46312" numCol="1" anchor="b" anchorCtr="0" compatLnSpc="1">
            <a:prstTxWarp prst="textNoShape">
              <a:avLst/>
            </a:prstTxWarp>
          </a:bodyPr>
          <a:lstStyle>
            <a:lvl1pPr algn="r" defTabSz="926450">
              <a:defRPr sz="1200"/>
            </a:lvl1pPr>
          </a:lstStyle>
          <a:p>
            <a:fld id="{28A47A93-CBB6-4355-B797-FD77B90E34AE}" type="slidenum">
              <a:rPr lang="en-GB"/>
              <a:pPr/>
              <a:t>‹#›</a:t>
            </a:fld>
            <a:endParaRPr lang="en-GB"/>
          </a:p>
        </p:txBody>
      </p:sp>
    </p:spTree>
    <p:extLst>
      <p:ext uri="{BB962C8B-B14F-4D97-AF65-F5344CB8AC3E}">
        <p14:creationId xmlns:p14="http://schemas.microsoft.com/office/powerpoint/2010/main" val="680501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5408" cy="500294"/>
          </a:xfrm>
          <a:prstGeom prst="rect">
            <a:avLst/>
          </a:prstGeom>
        </p:spPr>
        <p:txBody>
          <a:bodyPr vert="horz" lIns="92484" tIns="46242" rIns="92484" bIns="46242" rtlCol="0"/>
          <a:lstStyle>
            <a:lvl1pPr algn="l">
              <a:defRPr sz="1200"/>
            </a:lvl1pPr>
          </a:lstStyle>
          <a:p>
            <a:endParaRPr lang="en-GB"/>
          </a:p>
        </p:txBody>
      </p:sp>
      <p:sp>
        <p:nvSpPr>
          <p:cNvPr id="3" name="Date Placeholder 2"/>
          <p:cNvSpPr>
            <a:spLocks noGrp="1"/>
          </p:cNvSpPr>
          <p:nvPr>
            <p:ph type="dt" idx="1"/>
          </p:nvPr>
        </p:nvSpPr>
        <p:spPr>
          <a:xfrm>
            <a:off x="3901147" y="1"/>
            <a:ext cx="2985408" cy="500294"/>
          </a:xfrm>
          <a:prstGeom prst="rect">
            <a:avLst/>
          </a:prstGeom>
        </p:spPr>
        <p:txBody>
          <a:bodyPr vert="horz" lIns="92484" tIns="46242" rIns="92484" bIns="46242" rtlCol="0"/>
          <a:lstStyle>
            <a:lvl1pPr algn="r">
              <a:defRPr sz="1200"/>
            </a:lvl1pPr>
          </a:lstStyle>
          <a:p>
            <a:fld id="{C161C996-3932-44A2-8FEB-53D03F62F67D}" type="datetimeFigureOut">
              <a:rPr lang="en-GB" smtClean="0"/>
              <a:pPr/>
              <a:t>29/08/2022</a:t>
            </a:fld>
            <a:endParaRPr lang="en-GB"/>
          </a:p>
        </p:txBody>
      </p:sp>
      <p:sp>
        <p:nvSpPr>
          <p:cNvPr id="4" name="Slide Image Placeholder 3"/>
          <p:cNvSpPr>
            <a:spLocks noGrp="1" noRot="1" noChangeAspect="1"/>
          </p:cNvSpPr>
          <p:nvPr>
            <p:ph type="sldImg" idx="2"/>
          </p:nvPr>
        </p:nvSpPr>
        <p:spPr>
          <a:xfrm>
            <a:off x="938213" y="752475"/>
            <a:ext cx="5011737" cy="3757613"/>
          </a:xfrm>
          <a:prstGeom prst="rect">
            <a:avLst/>
          </a:prstGeom>
          <a:noFill/>
          <a:ln w="12700">
            <a:solidFill>
              <a:prstClr val="black"/>
            </a:solidFill>
          </a:ln>
        </p:spPr>
        <p:txBody>
          <a:bodyPr vert="horz" lIns="92484" tIns="46242" rIns="92484" bIns="46242" rtlCol="0" anchor="ctr"/>
          <a:lstStyle/>
          <a:p>
            <a:endParaRPr lang="en-GB"/>
          </a:p>
        </p:txBody>
      </p:sp>
      <p:sp>
        <p:nvSpPr>
          <p:cNvPr id="5" name="Notes Placeholder 4"/>
          <p:cNvSpPr>
            <a:spLocks noGrp="1"/>
          </p:cNvSpPr>
          <p:nvPr>
            <p:ph type="body" sz="quarter" idx="3"/>
          </p:nvPr>
        </p:nvSpPr>
        <p:spPr>
          <a:xfrm>
            <a:off x="688817" y="4759210"/>
            <a:ext cx="5510530" cy="4507460"/>
          </a:xfrm>
          <a:prstGeom prst="rect">
            <a:avLst/>
          </a:prstGeom>
        </p:spPr>
        <p:txBody>
          <a:bodyPr vert="horz" lIns="92484" tIns="46242" rIns="92484" bIns="4624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816"/>
            <a:ext cx="2985408" cy="500294"/>
          </a:xfrm>
          <a:prstGeom prst="rect">
            <a:avLst/>
          </a:prstGeom>
        </p:spPr>
        <p:txBody>
          <a:bodyPr vert="horz" lIns="92484" tIns="46242" rIns="92484" bIns="46242" rtlCol="0" anchor="b"/>
          <a:lstStyle>
            <a:lvl1pPr algn="l">
              <a:defRPr sz="1200"/>
            </a:lvl1pPr>
          </a:lstStyle>
          <a:p>
            <a:endParaRPr lang="en-GB"/>
          </a:p>
        </p:txBody>
      </p:sp>
      <p:sp>
        <p:nvSpPr>
          <p:cNvPr id="7" name="Slide Number Placeholder 6"/>
          <p:cNvSpPr>
            <a:spLocks noGrp="1"/>
          </p:cNvSpPr>
          <p:nvPr>
            <p:ph type="sldNum" sz="quarter" idx="5"/>
          </p:nvPr>
        </p:nvSpPr>
        <p:spPr>
          <a:xfrm>
            <a:off x="3901147" y="9516816"/>
            <a:ext cx="2985408" cy="500294"/>
          </a:xfrm>
          <a:prstGeom prst="rect">
            <a:avLst/>
          </a:prstGeom>
        </p:spPr>
        <p:txBody>
          <a:bodyPr vert="horz" lIns="92484" tIns="46242" rIns="92484" bIns="46242" rtlCol="0" anchor="b"/>
          <a:lstStyle>
            <a:lvl1pPr algn="r">
              <a:defRPr sz="1200"/>
            </a:lvl1pPr>
          </a:lstStyle>
          <a:p>
            <a:fld id="{6A6FDFBA-D501-40A7-904E-0933461092AD}" type="slidenum">
              <a:rPr lang="en-GB" smtClean="0"/>
              <a:pPr/>
              <a:t>‹#›</a:t>
            </a:fld>
            <a:endParaRPr lang="en-GB"/>
          </a:p>
        </p:txBody>
      </p:sp>
    </p:spTree>
    <p:extLst>
      <p:ext uri="{BB962C8B-B14F-4D97-AF65-F5344CB8AC3E}">
        <p14:creationId xmlns:p14="http://schemas.microsoft.com/office/powerpoint/2010/main" val="230559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6FDFBA-D501-40A7-904E-0933461092AD}" type="slidenum">
              <a:rPr lang="en-GB" smtClean="0"/>
              <a:pPr/>
              <a:t>7</a:t>
            </a:fld>
            <a:endParaRPr lang="en-GB"/>
          </a:p>
        </p:txBody>
      </p:sp>
    </p:spTree>
    <p:extLst>
      <p:ext uri="{BB962C8B-B14F-4D97-AF65-F5344CB8AC3E}">
        <p14:creationId xmlns:p14="http://schemas.microsoft.com/office/powerpoint/2010/main" val="2972929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A6FDFBA-D501-40A7-904E-0933461092AD}" type="slidenum">
              <a:rPr lang="en-GB" smtClean="0"/>
              <a:pPr/>
              <a:t>23</a:t>
            </a:fld>
            <a:endParaRPr lang="en-GB"/>
          </a:p>
        </p:txBody>
      </p:sp>
    </p:spTree>
    <p:extLst>
      <p:ext uri="{BB962C8B-B14F-4D97-AF65-F5344CB8AC3E}">
        <p14:creationId xmlns:p14="http://schemas.microsoft.com/office/powerpoint/2010/main" val="3465164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6FDFBA-D501-40A7-904E-0933461092AD}" type="slidenum">
              <a:rPr lang="en-GB" smtClean="0"/>
              <a:pPr/>
              <a:t>27</a:t>
            </a:fld>
            <a:endParaRPr lang="en-GB"/>
          </a:p>
        </p:txBody>
      </p:sp>
    </p:spTree>
    <p:extLst>
      <p:ext uri="{BB962C8B-B14F-4D97-AF65-F5344CB8AC3E}">
        <p14:creationId xmlns:p14="http://schemas.microsoft.com/office/powerpoint/2010/main" val="30088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6FDFBA-D501-40A7-904E-0933461092AD}" type="slidenum">
              <a:rPr lang="en-GB" smtClean="0"/>
              <a:pPr/>
              <a:t>28</a:t>
            </a:fld>
            <a:endParaRPr lang="en-GB"/>
          </a:p>
        </p:txBody>
      </p:sp>
    </p:spTree>
    <p:extLst>
      <p:ext uri="{BB962C8B-B14F-4D97-AF65-F5344CB8AC3E}">
        <p14:creationId xmlns:p14="http://schemas.microsoft.com/office/powerpoint/2010/main" val="577770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23850" y="1484313"/>
            <a:ext cx="8496300" cy="1368425"/>
          </a:xfrm>
        </p:spPr>
        <p:txBody>
          <a:bodyPr/>
          <a:lstStyle>
            <a:lvl1pPr>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323850" y="3068638"/>
            <a:ext cx="8496300" cy="3097212"/>
          </a:xfrm>
        </p:spPr>
        <p:txBody>
          <a:bodyPr/>
          <a:lstStyle>
            <a:lvl1pPr marL="0" indent="0">
              <a:buFontTx/>
              <a:buNone/>
              <a:defRPr/>
            </a:lvl1pPr>
          </a:lstStyle>
          <a:p>
            <a:pPr lvl="0"/>
            <a:r>
              <a:rPr lang="en-US" noProof="0" smtClean="0"/>
              <a:t>Click to edit Master subtitle style</a:t>
            </a:r>
          </a:p>
        </p:txBody>
      </p:sp>
      <p:sp>
        <p:nvSpPr>
          <p:cNvPr id="4100" name="Rectangle 4"/>
          <p:cNvSpPr>
            <a:spLocks noGrp="1" noChangeArrowheads="1"/>
          </p:cNvSpPr>
          <p:nvPr>
            <p:ph type="ftr" sz="quarter" idx="3"/>
          </p:nvPr>
        </p:nvSpPr>
        <p:spPr bwMode="auto">
          <a:xfrm>
            <a:off x="323850" y="6245225"/>
            <a:ext cx="84963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800"/>
            </a:lvl1pPr>
          </a:lstStyle>
          <a:p>
            <a:endParaRPr lang="en-US"/>
          </a:p>
        </p:txBody>
      </p:sp>
      <p:pic>
        <p:nvPicPr>
          <p:cNvPr id="4101" name="Picture 5" descr="MidBlue1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95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41558C71-F564-4818-9C65-091349DC212A}" type="slidenum">
              <a:rPr lang="en-US"/>
              <a:pPr/>
              <a:t>‹#›</a:t>
            </a:fld>
            <a:endParaRPr lang="en-US"/>
          </a:p>
        </p:txBody>
      </p:sp>
    </p:spTree>
    <p:extLst>
      <p:ext uri="{BB962C8B-B14F-4D97-AF65-F5344CB8AC3E}">
        <p14:creationId xmlns:p14="http://schemas.microsoft.com/office/powerpoint/2010/main" val="2988469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908050"/>
            <a:ext cx="2122487" cy="5257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0200" y="908050"/>
            <a:ext cx="6215063"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BA05CFD8-AC80-4972-AE11-F942446E9E59}" type="slidenum">
              <a:rPr lang="en-US"/>
              <a:pPr/>
              <a:t>‹#›</a:t>
            </a:fld>
            <a:endParaRPr lang="en-US"/>
          </a:p>
        </p:txBody>
      </p:sp>
    </p:spTree>
    <p:extLst>
      <p:ext uri="{BB962C8B-B14F-4D97-AF65-F5344CB8AC3E}">
        <p14:creationId xmlns:p14="http://schemas.microsoft.com/office/powerpoint/2010/main" val="899518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30200" y="908050"/>
            <a:ext cx="8489950" cy="12969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30200" y="2708275"/>
            <a:ext cx="8489950" cy="3457575"/>
          </a:xfrm>
        </p:spPr>
        <p:txBody>
          <a:bodyPr/>
          <a:lstStyle/>
          <a:p>
            <a:endParaRPr lang="en-GB"/>
          </a:p>
        </p:txBody>
      </p:sp>
      <p:sp>
        <p:nvSpPr>
          <p:cNvPr id="4" name="Slide Number Placeholder 3"/>
          <p:cNvSpPr>
            <a:spLocks noGrp="1"/>
          </p:cNvSpPr>
          <p:nvPr>
            <p:ph type="sldNum" sz="quarter" idx="10"/>
          </p:nvPr>
        </p:nvSpPr>
        <p:spPr>
          <a:xfrm>
            <a:off x="7812088" y="6337300"/>
            <a:ext cx="1008062" cy="476250"/>
          </a:xfrm>
        </p:spPr>
        <p:txBody>
          <a:bodyPr/>
          <a:lstStyle>
            <a:lvl1pPr>
              <a:defRPr/>
            </a:lvl1pPr>
          </a:lstStyle>
          <a:p>
            <a:fld id="{83BB0ABE-8FD0-4055-8BDC-27E8817C8094}" type="slidenum">
              <a:rPr lang="en-US"/>
              <a:pPr/>
              <a:t>‹#›</a:t>
            </a:fld>
            <a:endParaRPr lang="en-US"/>
          </a:p>
        </p:txBody>
      </p:sp>
    </p:spTree>
    <p:extLst>
      <p:ext uri="{BB962C8B-B14F-4D97-AF65-F5344CB8AC3E}">
        <p14:creationId xmlns:p14="http://schemas.microsoft.com/office/powerpoint/2010/main" val="3984169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Body slid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113208"/>
            <a:ext cx="8229600" cy="1143000"/>
          </a:xfrm>
        </p:spPr>
        <p:txBody>
          <a:bodyPr/>
          <a:lstStyle>
            <a:lvl1pPr>
              <a:defRPr>
                <a:solidFill>
                  <a:srgbClr val="254061"/>
                </a:solidFill>
              </a:defRPr>
            </a:lvl1pPr>
          </a:lstStyle>
          <a:p>
            <a:r>
              <a:rPr lang="es-ES_tradnl" dirty="0" err="1" smtClean="0"/>
              <a:t>Title</a:t>
            </a:r>
            <a:endParaRPr lang="en-GB" dirty="0"/>
          </a:p>
        </p:txBody>
      </p:sp>
    </p:spTree>
    <p:extLst>
      <p:ext uri="{BB962C8B-B14F-4D97-AF65-F5344CB8AC3E}">
        <p14:creationId xmlns:p14="http://schemas.microsoft.com/office/powerpoint/2010/main" val="22418434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Body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3773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878C29-6D7B-45CC-AACC-B66589BCE213}"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A125A-F2E7-4148-9425-27B16D47837A}" type="slidenum">
              <a:rPr lang="en-GB" smtClean="0"/>
              <a:t>‹#›</a:t>
            </a:fld>
            <a:endParaRPr lang="en-GB"/>
          </a:p>
        </p:txBody>
      </p:sp>
    </p:spTree>
    <p:extLst>
      <p:ext uri="{BB962C8B-B14F-4D97-AF65-F5344CB8AC3E}">
        <p14:creationId xmlns:p14="http://schemas.microsoft.com/office/powerpoint/2010/main" val="22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878C29-6D7B-45CC-AACC-B66589BCE213}"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78772-B853-427D-868C-DFEAF06E9FCB}" type="slidenum">
              <a:rPr lang="en-US" smtClean="0"/>
              <a:pPr/>
              <a:t>‹#›</a:t>
            </a:fld>
            <a:endParaRPr lang="en-US"/>
          </a:p>
        </p:txBody>
      </p:sp>
    </p:spTree>
    <p:extLst>
      <p:ext uri="{BB962C8B-B14F-4D97-AF65-F5344CB8AC3E}">
        <p14:creationId xmlns:p14="http://schemas.microsoft.com/office/powerpoint/2010/main" val="439915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78C29-6D7B-45CC-AACC-B66589BCE213}"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90C4C0-3F17-45A4-9C7F-884876F8FABB}" type="slidenum">
              <a:rPr lang="en-US" smtClean="0"/>
              <a:pPr/>
              <a:t>‹#›</a:t>
            </a:fld>
            <a:endParaRPr lang="en-US"/>
          </a:p>
        </p:txBody>
      </p:sp>
    </p:spTree>
    <p:extLst>
      <p:ext uri="{BB962C8B-B14F-4D97-AF65-F5344CB8AC3E}">
        <p14:creationId xmlns:p14="http://schemas.microsoft.com/office/powerpoint/2010/main" val="2769415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878C29-6D7B-45CC-AACC-B66589BCE213}"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B229F8-444F-4296-9CA7-EAAE4951F0B0}" type="slidenum">
              <a:rPr lang="en-US" smtClean="0"/>
              <a:pPr/>
              <a:t>‹#›</a:t>
            </a:fld>
            <a:endParaRPr lang="en-US"/>
          </a:p>
        </p:txBody>
      </p:sp>
    </p:spTree>
    <p:extLst>
      <p:ext uri="{BB962C8B-B14F-4D97-AF65-F5344CB8AC3E}">
        <p14:creationId xmlns:p14="http://schemas.microsoft.com/office/powerpoint/2010/main" val="3464091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878C29-6D7B-45CC-AACC-B66589BCE213}" type="datetimeFigureOut">
              <a:rPr lang="en-GB" smtClean="0"/>
              <a:t>29/08/2022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D7873B-CA39-44C6-AFB4-C0333F34C37E}" type="slidenum">
              <a:rPr lang="en-US" smtClean="0"/>
              <a:pPr/>
              <a:t>‹#›</a:t>
            </a:fld>
            <a:endParaRPr lang="en-US"/>
          </a:p>
        </p:txBody>
      </p:sp>
    </p:spTree>
    <p:extLst>
      <p:ext uri="{BB962C8B-B14F-4D97-AF65-F5344CB8AC3E}">
        <p14:creationId xmlns:p14="http://schemas.microsoft.com/office/powerpoint/2010/main" val="28823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C0278772-B853-427D-868C-DFEAF06E9FCB}" type="slidenum">
              <a:rPr lang="en-US"/>
              <a:pPr/>
              <a:t>‹#›</a:t>
            </a:fld>
            <a:endParaRPr lang="en-US"/>
          </a:p>
        </p:txBody>
      </p:sp>
    </p:spTree>
    <p:extLst>
      <p:ext uri="{BB962C8B-B14F-4D97-AF65-F5344CB8AC3E}">
        <p14:creationId xmlns:p14="http://schemas.microsoft.com/office/powerpoint/2010/main" val="1616714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878C29-6D7B-45CC-AACC-B66589BCE213}" type="datetimeFigureOut">
              <a:rPr lang="en-GB" smtClean="0"/>
              <a:t>29/08/2022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97A178-DE22-4A0C-A90C-FC2BD5F02145}" type="slidenum">
              <a:rPr lang="en-US" smtClean="0"/>
              <a:pPr/>
              <a:t>‹#›</a:t>
            </a:fld>
            <a:endParaRPr lang="en-US"/>
          </a:p>
        </p:txBody>
      </p:sp>
    </p:spTree>
    <p:extLst>
      <p:ext uri="{BB962C8B-B14F-4D97-AF65-F5344CB8AC3E}">
        <p14:creationId xmlns:p14="http://schemas.microsoft.com/office/powerpoint/2010/main" val="2384334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78C29-6D7B-45CC-AACC-B66589BCE213}" type="datetimeFigureOut">
              <a:rPr lang="en-GB" smtClean="0"/>
              <a:t>29/08/2022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C84402-6299-4E6F-9CF6-76AE826427BC}" type="slidenum">
              <a:rPr lang="en-US" smtClean="0"/>
              <a:pPr/>
              <a:t>‹#›</a:t>
            </a:fld>
            <a:endParaRPr lang="en-US"/>
          </a:p>
        </p:txBody>
      </p:sp>
    </p:spTree>
    <p:extLst>
      <p:ext uri="{BB962C8B-B14F-4D97-AF65-F5344CB8AC3E}">
        <p14:creationId xmlns:p14="http://schemas.microsoft.com/office/powerpoint/2010/main" val="272431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78C29-6D7B-45CC-AACC-B66589BCE213}"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11B849-C327-4CF4-B3EC-10B0ECF9AA34}" type="slidenum">
              <a:rPr lang="en-US" smtClean="0"/>
              <a:pPr/>
              <a:t>‹#›</a:t>
            </a:fld>
            <a:endParaRPr lang="en-US"/>
          </a:p>
        </p:txBody>
      </p:sp>
    </p:spTree>
    <p:extLst>
      <p:ext uri="{BB962C8B-B14F-4D97-AF65-F5344CB8AC3E}">
        <p14:creationId xmlns:p14="http://schemas.microsoft.com/office/powerpoint/2010/main" val="1807459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78C29-6D7B-45CC-AACC-B66589BCE213}"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889A82-FEB1-4B67-8E9C-027DADFBC5A1}" type="slidenum">
              <a:rPr lang="en-US" smtClean="0"/>
              <a:pPr/>
              <a:t>‹#›</a:t>
            </a:fld>
            <a:endParaRPr lang="en-US"/>
          </a:p>
        </p:txBody>
      </p:sp>
    </p:spTree>
    <p:extLst>
      <p:ext uri="{BB962C8B-B14F-4D97-AF65-F5344CB8AC3E}">
        <p14:creationId xmlns:p14="http://schemas.microsoft.com/office/powerpoint/2010/main" val="2107633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878C29-6D7B-45CC-AACC-B66589BCE213}"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558C71-F564-4818-9C65-091349DC212A}" type="slidenum">
              <a:rPr lang="en-US" smtClean="0"/>
              <a:pPr/>
              <a:t>‹#›</a:t>
            </a:fld>
            <a:endParaRPr lang="en-US"/>
          </a:p>
        </p:txBody>
      </p:sp>
    </p:spTree>
    <p:extLst>
      <p:ext uri="{BB962C8B-B14F-4D97-AF65-F5344CB8AC3E}">
        <p14:creationId xmlns:p14="http://schemas.microsoft.com/office/powerpoint/2010/main" val="409155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878C29-6D7B-45CC-AACC-B66589BCE213}"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5CFD8-AC80-4972-AE11-F942446E9E59}" type="slidenum">
              <a:rPr lang="en-US" smtClean="0"/>
              <a:pPr/>
              <a:t>‹#›</a:t>
            </a:fld>
            <a:endParaRPr lang="en-US"/>
          </a:p>
        </p:txBody>
      </p:sp>
    </p:spTree>
    <p:extLst>
      <p:ext uri="{BB962C8B-B14F-4D97-AF65-F5344CB8AC3E}">
        <p14:creationId xmlns:p14="http://schemas.microsoft.com/office/powerpoint/2010/main" val="3205536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1_Body slid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113208"/>
            <a:ext cx="8229600" cy="1143000"/>
          </a:xfrm>
        </p:spPr>
        <p:txBody>
          <a:bodyPr/>
          <a:lstStyle>
            <a:lvl1pPr>
              <a:defRPr>
                <a:solidFill>
                  <a:srgbClr val="254061"/>
                </a:solidFill>
              </a:defRPr>
            </a:lvl1pPr>
          </a:lstStyle>
          <a:p>
            <a:r>
              <a:rPr lang="es-ES_tradnl" dirty="0" err="1" smtClean="0"/>
              <a:t>Title</a:t>
            </a:r>
            <a:endParaRPr lang="en-GB" dirty="0"/>
          </a:p>
        </p:txBody>
      </p:sp>
    </p:spTree>
    <p:extLst>
      <p:ext uri="{BB962C8B-B14F-4D97-AF65-F5344CB8AC3E}">
        <p14:creationId xmlns:p14="http://schemas.microsoft.com/office/powerpoint/2010/main" val="395580774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2_Body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7376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E90C4C0-3F17-45A4-9C7F-884876F8FABB}" type="slidenum">
              <a:rPr lang="en-US"/>
              <a:pPr/>
              <a:t>‹#›</a:t>
            </a:fld>
            <a:endParaRPr lang="en-US"/>
          </a:p>
        </p:txBody>
      </p:sp>
    </p:spTree>
    <p:extLst>
      <p:ext uri="{BB962C8B-B14F-4D97-AF65-F5344CB8AC3E}">
        <p14:creationId xmlns:p14="http://schemas.microsoft.com/office/powerpoint/2010/main" val="252885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0200"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1375"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EEB229F8-444F-4296-9CA7-EAAE4951F0B0}" type="slidenum">
              <a:rPr lang="en-US"/>
              <a:pPr/>
              <a:t>‹#›</a:t>
            </a:fld>
            <a:endParaRPr lang="en-US"/>
          </a:p>
        </p:txBody>
      </p:sp>
    </p:spTree>
    <p:extLst>
      <p:ext uri="{BB962C8B-B14F-4D97-AF65-F5344CB8AC3E}">
        <p14:creationId xmlns:p14="http://schemas.microsoft.com/office/powerpoint/2010/main" val="123426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2AD7873B-CA39-44C6-AFB4-C0333F34C37E}" type="slidenum">
              <a:rPr lang="en-US"/>
              <a:pPr/>
              <a:t>‹#›</a:t>
            </a:fld>
            <a:endParaRPr lang="en-US"/>
          </a:p>
        </p:txBody>
      </p:sp>
    </p:spTree>
    <p:extLst>
      <p:ext uri="{BB962C8B-B14F-4D97-AF65-F5344CB8AC3E}">
        <p14:creationId xmlns:p14="http://schemas.microsoft.com/office/powerpoint/2010/main" val="85116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097A178-DE22-4A0C-A90C-FC2BD5F02145}" type="slidenum">
              <a:rPr lang="en-US"/>
              <a:pPr/>
              <a:t>‹#›</a:t>
            </a:fld>
            <a:endParaRPr lang="en-US"/>
          </a:p>
        </p:txBody>
      </p:sp>
    </p:spTree>
    <p:extLst>
      <p:ext uri="{BB962C8B-B14F-4D97-AF65-F5344CB8AC3E}">
        <p14:creationId xmlns:p14="http://schemas.microsoft.com/office/powerpoint/2010/main" val="284504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8C84402-6299-4E6F-9CF6-76AE826427BC}" type="slidenum">
              <a:rPr lang="en-US"/>
              <a:pPr/>
              <a:t>‹#›</a:t>
            </a:fld>
            <a:endParaRPr lang="en-US"/>
          </a:p>
        </p:txBody>
      </p:sp>
    </p:spTree>
    <p:extLst>
      <p:ext uri="{BB962C8B-B14F-4D97-AF65-F5344CB8AC3E}">
        <p14:creationId xmlns:p14="http://schemas.microsoft.com/office/powerpoint/2010/main" val="45108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911B849-C327-4CF4-B3EC-10B0ECF9AA34}" type="slidenum">
              <a:rPr lang="en-US"/>
              <a:pPr/>
              <a:t>‹#›</a:t>
            </a:fld>
            <a:endParaRPr lang="en-US"/>
          </a:p>
        </p:txBody>
      </p:sp>
    </p:spTree>
    <p:extLst>
      <p:ext uri="{BB962C8B-B14F-4D97-AF65-F5344CB8AC3E}">
        <p14:creationId xmlns:p14="http://schemas.microsoft.com/office/powerpoint/2010/main" val="415732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D889A82-FEB1-4B67-8E9C-027DADFBC5A1}" type="slidenum">
              <a:rPr lang="en-US"/>
              <a:pPr/>
              <a:t>‹#›</a:t>
            </a:fld>
            <a:endParaRPr lang="en-US"/>
          </a:p>
        </p:txBody>
      </p:sp>
    </p:spTree>
    <p:extLst>
      <p:ext uri="{BB962C8B-B14F-4D97-AF65-F5344CB8AC3E}">
        <p14:creationId xmlns:p14="http://schemas.microsoft.com/office/powerpoint/2010/main" val="246865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0200" y="908050"/>
            <a:ext cx="8489950" cy="1296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330200" y="2708275"/>
            <a:ext cx="8489950" cy="3457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3076" name="Rectangle 4"/>
          <p:cNvSpPr>
            <a:spLocks noGrp="1" noChangeArrowheads="1"/>
          </p:cNvSpPr>
          <p:nvPr>
            <p:ph type="sldNum" sz="quarter" idx="4"/>
          </p:nvPr>
        </p:nvSpPr>
        <p:spPr bwMode="auto">
          <a:xfrm>
            <a:off x="7812088" y="6337300"/>
            <a:ext cx="1008062"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800"/>
            </a:lvl1pPr>
          </a:lstStyle>
          <a:p>
            <a:fld id="{1778EDDC-AAC4-42AE-9931-89D54142600B}" type="slidenum">
              <a:rPr lang="en-US"/>
              <a:pPr/>
              <a:t>‹#›</a:t>
            </a:fld>
            <a:endParaRPr lang="en-US"/>
          </a:p>
        </p:txBody>
      </p:sp>
      <p:pic>
        <p:nvPicPr>
          <p:cNvPr id="3077" name="Picture 5" descr="MidBlue90"/>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9144000" cy="514350"/>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2" r:id="rId13"/>
    <p:sldLayoutId id="2147483673" r:id="rId14"/>
  </p:sldLayoutIdLst>
  <p:txStyles>
    <p:title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Arial" charset="0"/>
        </a:defRPr>
      </a:lvl2pPr>
      <a:lvl3pPr algn="l" rtl="0" fontAlgn="base">
        <a:spcBef>
          <a:spcPct val="0"/>
        </a:spcBef>
        <a:spcAft>
          <a:spcPct val="0"/>
        </a:spcAft>
        <a:defRPr sz="3000" b="1">
          <a:solidFill>
            <a:schemeClr val="tx2"/>
          </a:solidFill>
          <a:latin typeface="Arial" charset="0"/>
        </a:defRPr>
      </a:lvl3pPr>
      <a:lvl4pPr algn="l" rtl="0" fontAlgn="base">
        <a:spcBef>
          <a:spcPct val="0"/>
        </a:spcBef>
        <a:spcAft>
          <a:spcPct val="0"/>
        </a:spcAft>
        <a:defRPr sz="3000" b="1">
          <a:solidFill>
            <a:schemeClr val="tx2"/>
          </a:solidFill>
          <a:latin typeface="Arial" charset="0"/>
        </a:defRPr>
      </a:lvl4pPr>
      <a:lvl5pPr algn="l" rtl="0" fontAlgn="base">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9878C29-6D7B-45CC-AACC-B66589BCE213}" type="datetimeFigureOut">
              <a:rPr lang="en-GB" smtClean="0"/>
              <a:t>29/08/2022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78EDDC-AAC4-42AE-9931-89D54142600B}" type="slidenum">
              <a:rPr lang="en-US" smtClean="0"/>
              <a:pPr/>
              <a:t>‹#›</a:t>
            </a:fld>
            <a:endParaRPr lang="en-US"/>
          </a:p>
        </p:txBody>
      </p:sp>
    </p:spTree>
    <p:extLst>
      <p:ext uri="{BB962C8B-B14F-4D97-AF65-F5344CB8AC3E}">
        <p14:creationId xmlns:p14="http://schemas.microsoft.com/office/powerpoint/2010/main" val="323746178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xml"/><Relationship Id="rId1" Type="http://schemas.openxmlformats.org/officeDocument/2006/relationships/slideLayout" Target="../slideLayouts/slideLayout26.xml"/><Relationship Id="rId4" Type="http://schemas.openxmlformats.org/officeDocument/2006/relationships/image" Target="../media/image21.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981200"/>
            <a:ext cx="8496300" cy="1368425"/>
          </a:xfrm>
        </p:spPr>
        <p:txBody>
          <a:bodyPr/>
          <a:lstStyle/>
          <a:p>
            <a:pPr algn="ctr"/>
            <a:r>
              <a:rPr lang="en-GB" sz="4000" dirty="0" smtClean="0"/>
              <a:t>Pre-processing methods for  </a:t>
            </a:r>
            <a:br>
              <a:rPr lang="en-GB" sz="4000" dirty="0" smtClean="0"/>
            </a:br>
            <a:r>
              <a:rPr lang="en-GB" sz="4000" dirty="0" smtClean="0"/>
              <a:t>spectral </a:t>
            </a:r>
            <a:r>
              <a:rPr lang="en-GB" sz="4000" dirty="0"/>
              <a:t>d</a:t>
            </a:r>
            <a:r>
              <a:rPr lang="en-GB" sz="4000" dirty="0" smtClean="0"/>
              <a:t>ata</a:t>
            </a:r>
            <a:r>
              <a:rPr lang="en-GB" sz="2600" dirty="0" smtClean="0"/>
              <a:t> </a:t>
            </a:r>
            <a:endParaRPr lang="en-GB" sz="2600" dirty="0"/>
          </a:p>
        </p:txBody>
      </p:sp>
    </p:spTree>
    <p:extLst>
      <p:ext uri="{BB962C8B-B14F-4D97-AF65-F5344CB8AC3E}">
        <p14:creationId xmlns:p14="http://schemas.microsoft.com/office/powerpoint/2010/main" val="312363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61662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extBox 3"/>
          <p:cNvSpPr txBox="1"/>
          <p:nvPr/>
        </p:nvSpPr>
        <p:spPr>
          <a:xfrm>
            <a:off x="6084168" y="2420888"/>
            <a:ext cx="2376264" cy="1200329"/>
          </a:xfrm>
          <a:prstGeom prst="rect">
            <a:avLst/>
          </a:prstGeom>
          <a:noFill/>
        </p:spPr>
        <p:txBody>
          <a:bodyPr wrap="square" rtlCol="0">
            <a:spAutoFit/>
          </a:bodyPr>
          <a:lstStyle/>
          <a:p>
            <a:r>
              <a:rPr lang="en-GB" dirty="0" smtClean="0">
                <a:solidFill>
                  <a:schemeClr val="accent1">
                    <a:lumMod val="50000"/>
                  </a:schemeClr>
                </a:solidFill>
                <a:latin typeface="+mn-lt"/>
              </a:rPr>
              <a:t>PLS calibration with 2 factors, RMSECV=0.28</a:t>
            </a:r>
            <a:endParaRPr lang="en-GB" dirty="0">
              <a:solidFill>
                <a:schemeClr val="accent1">
                  <a:lumMod val="50000"/>
                </a:schemeClr>
              </a:solidFill>
              <a:latin typeface="+mn-lt"/>
            </a:endParaRPr>
          </a:p>
        </p:txBody>
      </p:sp>
      <p:pic>
        <p:nvPicPr>
          <p:cNvPr id="3075" name="Picture 3"/>
          <p:cNvPicPr>
            <a:picLocks noChangeAspect="1" noChangeArrowheads="1"/>
          </p:cNvPicPr>
          <p:nvPr/>
        </p:nvPicPr>
        <p:blipFill>
          <a:blip r:embed="rId2" cstate="print"/>
          <a:srcRect/>
          <a:stretch>
            <a:fillRect/>
          </a:stretch>
        </p:blipFill>
        <p:spPr bwMode="auto">
          <a:xfrm>
            <a:off x="467544" y="1772816"/>
            <a:ext cx="4896544" cy="3672408"/>
          </a:xfrm>
          <a:prstGeom prst="rect">
            <a:avLst/>
          </a:prstGeom>
          <a:noFill/>
          <a:ln w="9525">
            <a:noFill/>
            <a:miter lim="800000"/>
            <a:headEnd/>
            <a:tailEnd/>
          </a:ln>
          <a:effectLst/>
        </p:spPr>
      </p:pic>
    </p:spTree>
    <p:extLst>
      <p:ext uri="{BB962C8B-B14F-4D97-AF65-F5344CB8AC3E}">
        <p14:creationId xmlns:p14="http://schemas.microsoft.com/office/powerpoint/2010/main" val="3454507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635520"/>
          </a:xfrm>
        </p:spPr>
        <p:txBody>
          <a:bodyPr>
            <a:normAutofit/>
          </a:bodyPr>
          <a:lstStyle/>
          <a:p>
            <a:r>
              <a:rPr lang="en-GB" dirty="0" smtClean="0"/>
              <a:t>Common pre-treatments</a:t>
            </a:r>
            <a:endParaRPr lang="en-GB" dirty="0"/>
          </a:p>
        </p:txBody>
      </p:sp>
      <p:sp>
        <p:nvSpPr>
          <p:cNvPr id="3" name="TextBox 2"/>
          <p:cNvSpPr txBox="1"/>
          <p:nvPr/>
        </p:nvSpPr>
        <p:spPr>
          <a:xfrm>
            <a:off x="323528" y="2276872"/>
            <a:ext cx="8640960" cy="2185214"/>
          </a:xfrm>
          <a:prstGeom prst="rect">
            <a:avLst/>
          </a:prstGeom>
          <a:noFill/>
        </p:spPr>
        <p:txBody>
          <a:bodyPr wrap="square" rtlCol="0">
            <a:spAutoFit/>
          </a:bodyPr>
          <a:lstStyle/>
          <a:p>
            <a:r>
              <a:rPr lang="en-GB" sz="2800" dirty="0" smtClean="0">
                <a:solidFill>
                  <a:schemeClr val="accent1">
                    <a:lumMod val="50000"/>
                  </a:schemeClr>
                </a:solidFill>
                <a:latin typeface="+mn-lt"/>
              </a:rPr>
              <a:t>Derivatives  -  order: first, second, ...</a:t>
            </a:r>
          </a:p>
          <a:p>
            <a:r>
              <a:rPr lang="en-GB" sz="2800" dirty="0" smtClean="0">
                <a:solidFill>
                  <a:schemeClr val="accent1">
                    <a:lumMod val="50000"/>
                  </a:schemeClr>
                </a:solidFill>
                <a:latin typeface="+mn-lt"/>
              </a:rPr>
              <a:t>		 -  method: </a:t>
            </a:r>
            <a:r>
              <a:rPr lang="en-GB" sz="2800" dirty="0" err="1" smtClean="0">
                <a:solidFill>
                  <a:schemeClr val="accent1">
                    <a:lumMod val="50000"/>
                  </a:schemeClr>
                </a:solidFill>
                <a:latin typeface="+mn-lt"/>
              </a:rPr>
              <a:t>Savitzky-Golay</a:t>
            </a:r>
            <a:r>
              <a:rPr lang="en-GB" sz="2800" dirty="0" smtClean="0">
                <a:solidFill>
                  <a:schemeClr val="accent1">
                    <a:lumMod val="50000"/>
                  </a:schemeClr>
                </a:solidFill>
                <a:latin typeface="+mn-lt"/>
              </a:rPr>
              <a:t>, Norris</a:t>
            </a:r>
          </a:p>
          <a:p>
            <a:endParaRPr lang="en-GB" sz="2800" dirty="0" smtClean="0">
              <a:solidFill>
                <a:schemeClr val="accent1">
                  <a:lumMod val="50000"/>
                </a:schemeClr>
              </a:solidFill>
              <a:latin typeface="+mn-lt"/>
            </a:endParaRPr>
          </a:p>
          <a:p>
            <a:r>
              <a:rPr lang="en-GB" sz="2800" dirty="0" smtClean="0">
                <a:solidFill>
                  <a:schemeClr val="accent1">
                    <a:lumMod val="50000"/>
                  </a:schemeClr>
                </a:solidFill>
                <a:latin typeface="+mn-lt"/>
              </a:rPr>
              <a:t>Multiplicative -  SNV, MSC</a:t>
            </a:r>
          </a:p>
          <a:p>
            <a:endParaRPr lang="en-GB"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51520" y="1556792"/>
            <a:ext cx="5616624" cy="446449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457200" y="548680"/>
            <a:ext cx="8229600" cy="707528"/>
          </a:xfrm>
        </p:spPr>
        <p:txBody>
          <a:bodyPr/>
          <a:lstStyle/>
          <a:p>
            <a:r>
              <a:rPr lang="en-GB" dirty="0" smtClean="0"/>
              <a:t>First and second derivatives</a:t>
            </a:r>
            <a:endParaRPr lang="en-GB" dirty="0"/>
          </a:p>
        </p:txBody>
      </p:sp>
      <p:pic>
        <p:nvPicPr>
          <p:cNvPr id="7171" name="Picture 3"/>
          <p:cNvPicPr>
            <a:picLocks noChangeAspect="1" noChangeArrowheads="1"/>
          </p:cNvPicPr>
          <p:nvPr/>
        </p:nvPicPr>
        <p:blipFill>
          <a:blip r:embed="rId2" cstate="print"/>
          <a:srcRect/>
          <a:stretch>
            <a:fillRect/>
          </a:stretch>
        </p:blipFill>
        <p:spPr bwMode="auto">
          <a:xfrm>
            <a:off x="251520" y="1844824"/>
            <a:ext cx="5334000" cy="4000500"/>
          </a:xfrm>
          <a:prstGeom prst="rect">
            <a:avLst/>
          </a:prstGeom>
          <a:noFill/>
          <a:ln w="9525">
            <a:noFill/>
            <a:miter lim="800000"/>
            <a:headEnd/>
            <a:tailEnd/>
          </a:ln>
          <a:effectLst/>
        </p:spPr>
      </p:pic>
      <p:sp>
        <p:nvSpPr>
          <p:cNvPr id="5" name="TextBox 4"/>
          <p:cNvSpPr txBox="1"/>
          <p:nvPr/>
        </p:nvSpPr>
        <p:spPr>
          <a:xfrm>
            <a:off x="6084168" y="2348880"/>
            <a:ext cx="2808312" cy="1938992"/>
          </a:xfrm>
          <a:prstGeom prst="rect">
            <a:avLst/>
          </a:prstGeom>
          <a:noFill/>
        </p:spPr>
        <p:txBody>
          <a:bodyPr wrap="square" rtlCol="0">
            <a:spAutoFit/>
          </a:bodyPr>
          <a:lstStyle/>
          <a:p>
            <a:r>
              <a:rPr lang="en-GB" dirty="0" smtClean="0">
                <a:solidFill>
                  <a:schemeClr val="accent1">
                    <a:lumMod val="50000"/>
                  </a:schemeClr>
                </a:solidFill>
                <a:latin typeface="+mn-lt"/>
              </a:rPr>
              <a:t>The first of the 49 spectra (blue), with its first (green) and second (red) derivatives</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328592"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467544" y="620688"/>
            <a:ext cx="8229600" cy="1143000"/>
          </a:xfrm>
        </p:spPr>
        <p:txBody>
          <a:bodyPr/>
          <a:lstStyle/>
          <a:p>
            <a:r>
              <a:rPr lang="en-GB" dirty="0" smtClean="0"/>
              <a:t>Need for smoothing</a:t>
            </a:r>
            <a:endParaRPr lang="en-GB" dirty="0"/>
          </a:p>
        </p:txBody>
      </p:sp>
      <p:sp>
        <p:nvSpPr>
          <p:cNvPr id="4" name="TextBox 3"/>
          <p:cNvSpPr txBox="1"/>
          <p:nvPr/>
        </p:nvSpPr>
        <p:spPr>
          <a:xfrm>
            <a:off x="5940152" y="2204864"/>
            <a:ext cx="3024336" cy="1569660"/>
          </a:xfrm>
          <a:prstGeom prst="rect">
            <a:avLst/>
          </a:prstGeom>
          <a:noFill/>
        </p:spPr>
        <p:txBody>
          <a:bodyPr wrap="square" rtlCol="0">
            <a:spAutoFit/>
          </a:bodyPr>
          <a:lstStyle/>
          <a:p>
            <a:r>
              <a:rPr lang="en-GB" dirty="0" smtClean="0">
                <a:solidFill>
                  <a:schemeClr val="accent1">
                    <a:lumMod val="50000"/>
                  </a:schemeClr>
                </a:solidFill>
                <a:latin typeface="+mn-lt"/>
              </a:rPr>
              <a:t>Raw spectrum and second derivative calculated by differencing twice</a:t>
            </a:r>
            <a:endParaRPr lang="en-GB" dirty="0">
              <a:solidFill>
                <a:schemeClr val="accent1">
                  <a:lumMod val="50000"/>
                </a:schemeClr>
              </a:solidFill>
              <a:latin typeface="+mn-lt"/>
            </a:endParaRPr>
          </a:p>
        </p:txBody>
      </p:sp>
      <p:pic>
        <p:nvPicPr>
          <p:cNvPr id="1026" name="Picture 2"/>
          <p:cNvPicPr>
            <a:picLocks noChangeAspect="1" noChangeArrowheads="1"/>
          </p:cNvPicPr>
          <p:nvPr/>
        </p:nvPicPr>
        <p:blipFill>
          <a:blip r:embed="rId2" cstate="print"/>
          <a:srcRect/>
          <a:stretch>
            <a:fillRect/>
          </a:stretch>
        </p:blipFill>
        <p:spPr bwMode="auto">
          <a:xfrm>
            <a:off x="323528" y="1556792"/>
            <a:ext cx="5334000" cy="4000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563512"/>
          </a:xfrm>
        </p:spPr>
        <p:txBody>
          <a:bodyPr>
            <a:normAutofit/>
          </a:bodyPr>
          <a:lstStyle/>
          <a:p>
            <a:r>
              <a:rPr lang="en-GB" dirty="0" err="1" smtClean="0"/>
              <a:t>Savitzky-Golay</a:t>
            </a:r>
            <a:r>
              <a:rPr lang="en-GB" dirty="0" smtClean="0"/>
              <a:t> smoothing and derivatives</a:t>
            </a:r>
            <a:endParaRPr lang="en-GB" dirty="0"/>
          </a:p>
        </p:txBody>
      </p:sp>
      <p:sp>
        <p:nvSpPr>
          <p:cNvPr id="4" name="TextBox 3"/>
          <p:cNvSpPr txBox="1"/>
          <p:nvPr/>
        </p:nvSpPr>
        <p:spPr>
          <a:xfrm>
            <a:off x="395536" y="1700808"/>
            <a:ext cx="8136904" cy="6617196"/>
          </a:xfrm>
          <a:prstGeom prst="rect">
            <a:avLst/>
          </a:prstGeom>
          <a:noFill/>
        </p:spPr>
        <p:txBody>
          <a:bodyPr wrap="square" rtlCol="0">
            <a:spAutoFit/>
          </a:bodyPr>
          <a:lstStyle/>
          <a:p>
            <a:r>
              <a:rPr lang="en-GB" dirty="0" smtClean="0">
                <a:solidFill>
                  <a:schemeClr val="accent1">
                    <a:lumMod val="50000"/>
                  </a:schemeClr>
                </a:solidFill>
                <a:latin typeface="+mn-lt"/>
              </a:rPr>
              <a:t>The basic idea is to fit a low order polynomial (quadratic or cubic) to a moving window of data points and use its value (to smooth) or its derivatives at the middle point.</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In the case of a quadratic, the value at wavelength </a:t>
            </a:r>
            <a:r>
              <a:rPr lang="en-GB" i="1" dirty="0" smtClean="0">
                <a:solidFill>
                  <a:schemeClr val="accent1">
                    <a:lumMod val="50000"/>
                  </a:schemeClr>
                </a:solidFill>
                <a:latin typeface="+mn-lt"/>
              </a:rPr>
              <a:t>w</a:t>
            </a:r>
            <a:r>
              <a:rPr lang="en-GB" dirty="0" smtClean="0">
                <a:solidFill>
                  <a:schemeClr val="accent1">
                    <a:lumMod val="50000"/>
                  </a:schemeClr>
                </a:solidFill>
                <a:latin typeface="+mn-lt"/>
              </a:rPr>
              <a:t> is</a:t>
            </a:r>
          </a:p>
          <a:p>
            <a:endParaRPr lang="en-GB" sz="800" dirty="0" smtClean="0">
              <a:solidFill>
                <a:schemeClr val="accent1">
                  <a:lumMod val="50000"/>
                </a:schemeClr>
              </a:solidFill>
              <a:latin typeface="+mn-lt"/>
            </a:endParaRPr>
          </a:p>
          <a:p>
            <a:r>
              <a:rPr lang="en-GB" i="1" dirty="0" smtClean="0">
                <a:solidFill>
                  <a:schemeClr val="accent1">
                    <a:lumMod val="50000"/>
                  </a:schemeClr>
                </a:solidFill>
                <a:latin typeface="+mn-lt"/>
              </a:rPr>
              <a:t>y</a:t>
            </a:r>
            <a:r>
              <a:rPr lang="en-GB" dirty="0" smtClean="0">
                <a:solidFill>
                  <a:schemeClr val="accent1">
                    <a:lumMod val="50000"/>
                  </a:schemeClr>
                </a:solidFill>
                <a:latin typeface="+mn-lt"/>
              </a:rPr>
              <a:t> = </a:t>
            </a:r>
            <a:r>
              <a:rPr lang="en-GB" i="1" dirty="0" smtClean="0">
                <a:solidFill>
                  <a:schemeClr val="accent1">
                    <a:lumMod val="50000"/>
                  </a:schemeClr>
                </a:solidFill>
                <a:latin typeface="+mn-lt"/>
              </a:rPr>
              <a:t>a</a:t>
            </a:r>
            <a:r>
              <a:rPr lang="en-GB" dirty="0" smtClean="0">
                <a:solidFill>
                  <a:schemeClr val="accent1">
                    <a:lumMod val="50000"/>
                  </a:schemeClr>
                </a:solidFill>
                <a:latin typeface="+mn-lt"/>
              </a:rPr>
              <a:t> + </a:t>
            </a:r>
            <a:r>
              <a:rPr lang="en-GB" dirty="0" err="1" smtClean="0">
                <a:solidFill>
                  <a:schemeClr val="accent1">
                    <a:lumMod val="50000"/>
                  </a:schemeClr>
                </a:solidFill>
                <a:latin typeface="+mn-lt"/>
              </a:rPr>
              <a:t>b.</a:t>
            </a:r>
            <a:r>
              <a:rPr lang="en-GB" i="1" dirty="0" err="1" smtClean="0">
                <a:solidFill>
                  <a:schemeClr val="accent1">
                    <a:lumMod val="50000"/>
                  </a:schemeClr>
                </a:solidFill>
                <a:latin typeface="+mn-lt"/>
              </a:rPr>
              <a:t>w</a:t>
            </a:r>
            <a:r>
              <a:rPr lang="en-GB" dirty="0" smtClean="0">
                <a:solidFill>
                  <a:schemeClr val="accent1">
                    <a:lumMod val="50000"/>
                  </a:schemeClr>
                </a:solidFill>
                <a:latin typeface="+mn-lt"/>
              </a:rPr>
              <a:t> + </a:t>
            </a:r>
            <a:r>
              <a:rPr lang="en-GB" i="1" dirty="0" smtClean="0">
                <a:solidFill>
                  <a:schemeClr val="accent1">
                    <a:lumMod val="50000"/>
                  </a:schemeClr>
                </a:solidFill>
                <a:latin typeface="+mn-lt"/>
              </a:rPr>
              <a:t>c</a:t>
            </a:r>
            <a:r>
              <a:rPr lang="en-GB" dirty="0" smtClean="0">
                <a:solidFill>
                  <a:schemeClr val="accent1">
                    <a:lumMod val="50000"/>
                  </a:schemeClr>
                </a:solidFill>
                <a:latin typeface="+mn-lt"/>
              </a:rPr>
              <a:t>.</a:t>
            </a:r>
            <a:r>
              <a:rPr lang="en-GB" i="1" dirty="0" smtClean="0">
                <a:solidFill>
                  <a:schemeClr val="accent1">
                    <a:lumMod val="50000"/>
                  </a:schemeClr>
                </a:solidFill>
                <a:latin typeface="+mn-lt"/>
              </a:rPr>
              <a:t>w</a:t>
            </a:r>
            <a:r>
              <a:rPr lang="en-GB" baseline="30000" dirty="0" smtClean="0">
                <a:solidFill>
                  <a:schemeClr val="accent1">
                    <a:lumMod val="50000"/>
                  </a:schemeClr>
                </a:solidFill>
                <a:latin typeface="+mn-lt"/>
              </a:rPr>
              <a:t>2</a:t>
            </a:r>
            <a:endParaRPr lang="en-GB" dirty="0" smtClean="0">
              <a:solidFill>
                <a:schemeClr val="accent1">
                  <a:lumMod val="50000"/>
                </a:schemeClr>
              </a:solidFill>
              <a:latin typeface="+mn-lt"/>
            </a:endParaRPr>
          </a:p>
          <a:p>
            <a:endParaRPr lang="en-GB" sz="800" i="1" dirty="0" smtClean="0">
              <a:solidFill>
                <a:schemeClr val="accent1">
                  <a:lumMod val="50000"/>
                </a:schemeClr>
              </a:solidFill>
              <a:latin typeface="+mn-lt"/>
            </a:endParaRPr>
          </a:p>
          <a:p>
            <a:r>
              <a:rPr lang="en-GB" dirty="0" smtClean="0">
                <a:solidFill>
                  <a:schemeClr val="accent1">
                    <a:lumMod val="50000"/>
                  </a:schemeClr>
                </a:solidFill>
                <a:latin typeface="+mn-lt"/>
              </a:rPr>
              <a:t>the first derivative is</a:t>
            </a:r>
          </a:p>
          <a:p>
            <a:endParaRPr lang="en-GB" sz="800" dirty="0" smtClean="0">
              <a:solidFill>
                <a:schemeClr val="accent1">
                  <a:lumMod val="50000"/>
                </a:schemeClr>
              </a:solidFill>
              <a:latin typeface="+mn-lt"/>
            </a:endParaRPr>
          </a:p>
          <a:p>
            <a:r>
              <a:rPr lang="en-GB" dirty="0" err="1" smtClean="0">
                <a:solidFill>
                  <a:schemeClr val="accent1">
                    <a:lumMod val="50000"/>
                  </a:schemeClr>
                </a:solidFill>
                <a:latin typeface="+mn-lt"/>
              </a:rPr>
              <a:t>d</a:t>
            </a:r>
            <a:r>
              <a:rPr lang="en-GB" i="1" dirty="0" err="1" smtClean="0">
                <a:solidFill>
                  <a:schemeClr val="accent1">
                    <a:lumMod val="50000"/>
                  </a:schemeClr>
                </a:solidFill>
                <a:latin typeface="+mn-lt"/>
              </a:rPr>
              <a:t>y</a:t>
            </a:r>
            <a:r>
              <a:rPr lang="en-GB" dirty="0" smtClean="0">
                <a:solidFill>
                  <a:schemeClr val="accent1">
                    <a:lumMod val="50000"/>
                  </a:schemeClr>
                </a:solidFill>
                <a:latin typeface="+mn-lt"/>
              </a:rPr>
              <a:t>/</a:t>
            </a:r>
            <a:r>
              <a:rPr lang="en-GB" dirty="0" err="1" smtClean="0">
                <a:solidFill>
                  <a:schemeClr val="accent1">
                    <a:lumMod val="50000"/>
                  </a:schemeClr>
                </a:solidFill>
                <a:latin typeface="+mn-lt"/>
              </a:rPr>
              <a:t>d</a:t>
            </a:r>
            <a:r>
              <a:rPr lang="en-GB" i="1" dirty="0" err="1" smtClean="0">
                <a:solidFill>
                  <a:schemeClr val="accent1">
                    <a:lumMod val="50000"/>
                  </a:schemeClr>
                </a:solidFill>
                <a:latin typeface="+mn-lt"/>
              </a:rPr>
              <a:t>w</a:t>
            </a:r>
            <a:r>
              <a:rPr lang="en-GB" dirty="0" smtClean="0">
                <a:solidFill>
                  <a:schemeClr val="accent1">
                    <a:lumMod val="50000"/>
                  </a:schemeClr>
                </a:solidFill>
                <a:latin typeface="+mn-lt"/>
              </a:rPr>
              <a:t> = b + 2</a:t>
            </a:r>
            <a:r>
              <a:rPr lang="en-GB" i="1" dirty="0" smtClean="0">
                <a:solidFill>
                  <a:schemeClr val="accent1">
                    <a:lumMod val="50000"/>
                  </a:schemeClr>
                </a:solidFill>
                <a:latin typeface="+mn-lt"/>
              </a:rPr>
              <a:t>c</a:t>
            </a:r>
            <a:r>
              <a:rPr lang="en-GB" dirty="0" smtClean="0">
                <a:solidFill>
                  <a:schemeClr val="accent1">
                    <a:lumMod val="50000"/>
                  </a:schemeClr>
                </a:solidFill>
                <a:latin typeface="+mn-lt"/>
              </a:rPr>
              <a:t>.</a:t>
            </a:r>
            <a:r>
              <a:rPr lang="en-GB" i="1" dirty="0" smtClean="0">
                <a:solidFill>
                  <a:schemeClr val="accent1">
                    <a:lumMod val="50000"/>
                  </a:schemeClr>
                </a:solidFill>
                <a:latin typeface="+mn-lt"/>
              </a:rPr>
              <a:t>w</a:t>
            </a:r>
          </a:p>
          <a:p>
            <a:endParaRPr lang="en-GB" sz="800" dirty="0" smtClean="0">
              <a:solidFill>
                <a:schemeClr val="accent1">
                  <a:lumMod val="50000"/>
                </a:schemeClr>
              </a:solidFill>
              <a:latin typeface="+mn-lt"/>
            </a:endParaRPr>
          </a:p>
          <a:p>
            <a:r>
              <a:rPr lang="en-GB" dirty="0" smtClean="0">
                <a:solidFill>
                  <a:schemeClr val="accent1">
                    <a:lumMod val="50000"/>
                  </a:schemeClr>
                </a:solidFill>
                <a:latin typeface="+mn-lt"/>
              </a:rPr>
              <a:t>and the second derivative is</a:t>
            </a:r>
          </a:p>
          <a:p>
            <a:endParaRPr lang="en-GB" sz="800" dirty="0" smtClean="0">
              <a:solidFill>
                <a:schemeClr val="accent1">
                  <a:lumMod val="50000"/>
                </a:schemeClr>
              </a:solidFill>
              <a:latin typeface="+mn-lt"/>
            </a:endParaRPr>
          </a:p>
          <a:p>
            <a:pPr marL="457200" indent="-457200"/>
            <a:r>
              <a:rPr lang="en-GB" dirty="0" smtClean="0">
                <a:solidFill>
                  <a:schemeClr val="accent1">
                    <a:lumMod val="50000"/>
                  </a:schemeClr>
                </a:solidFill>
                <a:latin typeface="+mn-lt"/>
              </a:rPr>
              <a:t>d</a:t>
            </a:r>
            <a:r>
              <a:rPr lang="en-GB" baseline="30000" dirty="0" smtClean="0">
                <a:solidFill>
                  <a:schemeClr val="accent1">
                    <a:lumMod val="50000"/>
                  </a:schemeClr>
                </a:solidFill>
                <a:latin typeface="+mn-lt"/>
              </a:rPr>
              <a:t>2</a:t>
            </a:r>
            <a:r>
              <a:rPr lang="en-GB" i="1" dirty="0" smtClean="0">
                <a:solidFill>
                  <a:schemeClr val="accent1">
                    <a:lumMod val="50000"/>
                  </a:schemeClr>
                </a:solidFill>
                <a:latin typeface="+mn-lt"/>
              </a:rPr>
              <a:t>y</a:t>
            </a:r>
            <a:r>
              <a:rPr lang="en-GB" dirty="0" smtClean="0">
                <a:solidFill>
                  <a:schemeClr val="accent1">
                    <a:lumMod val="50000"/>
                  </a:schemeClr>
                </a:solidFill>
                <a:latin typeface="+mn-lt"/>
              </a:rPr>
              <a:t>/d</a:t>
            </a:r>
            <a:r>
              <a:rPr lang="en-GB" i="1" dirty="0" smtClean="0">
                <a:solidFill>
                  <a:schemeClr val="accent1">
                    <a:lumMod val="50000"/>
                  </a:schemeClr>
                </a:solidFill>
                <a:latin typeface="+mn-lt"/>
              </a:rPr>
              <a:t>w</a:t>
            </a:r>
            <a:r>
              <a:rPr lang="en-GB" baseline="30000" dirty="0" smtClean="0">
                <a:solidFill>
                  <a:schemeClr val="accent1">
                    <a:lumMod val="50000"/>
                  </a:schemeClr>
                </a:solidFill>
                <a:latin typeface="+mn-lt"/>
              </a:rPr>
              <a:t>2</a:t>
            </a:r>
            <a:r>
              <a:rPr lang="en-GB" dirty="0" smtClean="0">
                <a:solidFill>
                  <a:schemeClr val="accent1">
                    <a:lumMod val="50000"/>
                  </a:schemeClr>
                </a:solidFill>
                <a:latin typeface="+mn-lt"/>
              </a:rPr>
              <a:t> = 2</a:t>
            </a:r>
            <a:r>
              <a:rPr lang="en-GB" i="1" dirty="0" smtClean="0">
                <a:solidFill>
                  <a:schemeClr val="accent1">
                    <a:lumMod val="50000"/>
                  </a:schemeClr>
                </a:solidFill>
                <a:latin typeface="+mn-lt"/>
              </a:rPr>
              <a:t>c</a:t>
            </a:r>
          </a:p>
          <a:p>
            <a:endParaRPr lang="en-GB" dirty="0" smtClean="0">
              <a:latin typeface="+mn-lt"/>
            </a:endParaRPr>
          </a:p>
          <a:p>
            <a:endParaRPr lang="en-GB" dirty="0" smtClean="0">
              <a:latin typeface="+mn-lt"/>
            </a:endParaRPr>
          </a:p>
          <a:p>
            <a:endParaRPr lang="en-GB" dirty="0" smtClean="0">
              <a:latin typeface="+mn-lt"/>
            </a:endParaRPr>
          </a:p>
          <a:p>
            <a:endParaRPr lang="en-GB" dirty="0" smtClean="0">
              <a:latin typeface="+mn-lt"/>
            </a:endParaRPr>
          </a:p>
          <a:p>
            <a:endParaRPr lang="en-GB" dirty="0" smtClean="0">
              <a:latin typeface="+mn-lt"/>
            </a:endParaRPr>
          </a:p>
          <a:p>
            <a:endParaRPr lang="en-GB"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184576"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3074" name="Picture 2"/>
          <p:cNvPicPr>
            <a:picLocks noChangeAspect="1" noChangeArrowheads="1"/>
          </p:cNvPicPr>
          <p:nvPr/>
        </p:nvPicPr>
        <p:blipFill>
          <a:blip r:embed="rId2" cstate="print"/>
          <a:srcRect/>
          <a:stretch>
            <a:fillRect/>
          </a:stretch>
        </p:blipFill>
        <p:spPr bwMode="auto">
          <a:xfrm>
            <a:off x="251520" y="1628800"/>
            <a:ext cx="5334000" cy="4000500"/>
          </a:xfrm>
          <a:prstGeom prst="rect">
            <a:avLst/>
          </a:prstGeom>
          <a:noFill/>
          <a:ln w="9525">
            <a:noFill/>
            <a:miter lim="800000"/>
            <a:headEnd/>
            <a:tailEnd/>
          </a:ln>
          <a:effectLst/>
        </p:spPr>
      </p:pic>
      <p:sp>
        <p:nvSpPr>
          <p:cNvPr id="4" name="TextBox 3"/>
          <p:cNvSpPr txBox="1"/>
          <p:nvPr/>
        </p:nvSpPr>
        <p:spPr>
          <a:xfrm>
            <a:off x="5940152" y="2060848"/>
            <a:ext cx="3024336" cy="1938992"/>
          </a:xfrm>
          <a:prstGeom prst="rect">
            <a:avLst/>
          </a:prstGeom>
          <a:noFill/>
        </p:spPr>
        <p:txBody>
          <a:bodyPr wrap="square" rtlCol="0">
            <a:spAutoFit/>
          </a:bodyPr>
          <a:lstStyle/>
          <a:p>
            <a:r>
              <a:rPr lang="en-GB" dirty="0" smtClean="0">
                <a:solidFill>
                  <a:schemeClr val="accent1">
                    <a:lumMod val="50000"/>
                  </a:schemeClr>
                </a:solidFill>
                <a:latin typeface="+mn-lt"/>
              </a:rPr>
              <a:t>The 100 individual data points of one of the wheat spectra with a 7-point window in red.</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61662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2050" name="Picture 2"/>
          <p:cNvPicPr>
            <a:picLocks noChangeAspect="1" noChangeArrowheads="1"/>
          </p:cNvPicPr>
          <p:nvPr/>
        </p:nvPicPr>
        <p:blipFill>
          <a:blip r:embed="rId2" cstate="print"/>
          <a:srcRect/>
          <a:stretch>
            <a:fillRect/>
          </a:stretch>
        </p:blipFill>
        <p:spPr bwMode="auto">
          <a:xfrm>
            <a:off x="323528" y="1556792"/>
            <a:ext cx="5334000" cy="4000500"/>
          </a:xfrm>
          <a:prstGeom prst="rect">
            <a:avLst/>
          </a:prstGeom>
          <a:noFill/>
          <a:ln w="9525">
            <a:noFill/>
            <a:miter lim="800000"/>
            <a:headEnd/>
            <a:tailEnd/>
          </a:ln>
          <a:effectLst/>
        </p:spPr>
      </p:pic>
      <p:sp>
        <p:nvSpPr>
          <p:cNvPr id="4" name="TextBox 3"/>
          <p:cNvSpPr txBox="1"/>
          <p:nvPr/>
        </p:nvSpPr>
        <p:spPr>
          <a:xfrm>
            <a:off x="6084168" y="2132856"/>
            <a:ext cx="2808312" cy="1938992"/>
          </a:xfrm>
          <a:prstGeom prst="rect">
            <a:avLst/>
          </a:prstGeom>
          <a:noFill/>
        </p:spPr>
        <p:txBody>
          <a:bodyPr wrap="square" rtlCol="0">
            <a:spAutoFit/>
          </a:bodyPr>
          <a:lstStyle/>
          <a:p>
            <a:r>
              <a:rPr lang="en-GB" dirty="0" smtClean="0">
                <a:solidFill>
                  <a:schemeClr val="accent1">
                    <a:lumMod val="50000"/>
                  </a:schemeClr>
                </a:solidFill>
                <a:latin typeface="+mn-lt"/>
              </a:rPr>
              <a:t>Quadratic fitted to the 7 data points from 936 to 948nm.  red dotted line is slope at 942nm.</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51520" y="1556792"/>
            <a:ext cx="5616624" cy="446449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457200" y="620688"/>
            <a:ext cx="8229600" cy="635520"/>
          </a:xfrm>
        </p:spPr>
        <p:txBody>
          <a:bodyPr>
            <a:normAutofit/>
          </a:bodyPr>
          <a:lstStyle/>
          <a:p>
            <a:r>
              <a:rPr lang="en-GB" dirty="0" smtClean="0"/>
              <a:t>The effect of window width</a:t>
            </a:r>
            <a:endParaRPr lang="en-GB" dirty="0"/>
          </a:p>
        </p:txBody>
      </p:sp>
      <p:pic>
        <p:nvPicPr>
          <p:cNvPr id="4098" name="Picture 2"/>
          <p:cNvPicPr>
            <a:picLocks noChangeAspect="1" noChangeArrowheads="1"/>
          </p:cNvPicPr>
          <p:nvPr/>
        </p:nvPicPr>
        <p:blipFill>
          <a:blip r:embed="rId2" cstate="print"/>
          <a:srcRect/>
          <a:stretch>
            <a:fillRect/>
          </a:stretch>
        </p:blipFill>
        <p:spPr bwMode="auto">
          <a:xfrm>
            <a:off x="28686" y="1484784"/>
            <a:ext cx="6144683" cy="4608512"/>
          </a:xfrm>
          <a:prstGeom prst="rect">
            <a:avLst/>
          </a:prstGeom>
          <a:noFill/>
          <a:ln w="9525">
            <a:noFill/>
            <a:miter lim="800000"/>
            <a:headEnd/>
            <a:tailEnd/>
          </a:ln>
          <a:effectLst/>
        </p:spPr>
      </p:pic>
      <p:sp>
        <p:nvSpPr>
          <p:cNvPr id="4" name="TextBox 3"/>
          <p:cNvSpPr txBox="1"/>
          <p:nvPr/>
        </p:nvSpPr>
        <p:spPr>
          <a:xfrm>
            <a:off x="5940152" y="1700808"/>
            <a:ext cx="2664296" cy="3046988"/>
          </a:xfrm>
          <a:prstGeom prst="rect">
            <a:avLst/>
          </a:prstGeom>
          <a:noFill/>
        </p:spPr>
        <p:txBody>
          <a:bodyPr wrap="square" rtlCol="0">
            <a:spAutoFit/>
          </a:bodyPr>
          <a:lstStyle/>
          <a:p>
            <a:r>
              <a:rPr lang="en-GB" dirty="0" smtClean="0">
                <a:solidFill>
                  <a:schemeClr val="accent1">
                    <a:lumMod val="50000"/>
                  </a:schemeClr>
                </a:solidFill>
                <a:latin typeface="+mn-lt"/>
              </a:rPr>
              <a:t>Second derivative using  windows of width 3, 5, 7, 9 and 25.  Clearly 25 is too wide.  The next slide expands the region around 1012nm.</a:t>
            </a:r>
            <a:endParaRPr lang="en-GB" dirty="0">
              <a:solidFill>
                <a:schemeClr val="accent1">
                  <a:lumMod val="50000"/>
                </a:schemeClr>
              </a:solidFill>
              <a:latin typeface="+mn-lt"/>
            </a:endParaRPr>
          </a:p>
        </p:txBody>
      </p:sp>
      <p:cxnSp>
        <p:nvCxnSpPr>
          <p:cNvPr id="5" name="Straight Arrow Connector 4"/>
          <p:cNvCxnSpPr/>
          <p:nvPr/>
        </p:nvCxnSpPr>
        <p:spPr>
          <a:xfrm flipH="1" flipV="1">
            <a:off x="4932040" y="4149080"/>
            <a:ext cx="1008112" cy="2880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908720"/>
            <a:ext cx="5616624" cy="4752528"/>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5122" name="Picture 2"/>
          <p:cNvPicPr>
            <a:picLocks noChangeAspect="1" noChangeArrowheads="1"/>
          </p:cNvPicPr>
          <p:nvPr/>
        </p:nvPicPr>
        <p:blipFill>
          <a:blip r:embed="rId2" cstate="print"/>
          <a:srcRect/>
          <a:stretch>
            <a:fillRect/>
          </a:stretch>
        </p:blipFill>
        <p:spPr bwMode="auto">
          <a:xfrm>
            <a:off x="107504" y="980728"/>
            <a:ext cx="5952661" cy="4464496"/>
          </a:xfrm>
          <a:prstGeom prst="rect">
            <a:avLst/>
          </a:prstGeom>
          <a:noFill/>
          <a:ln w="9525">
            <a:noFill/>
            <a:miter lim="800000"/>
            <a:headEnd/>
            <a:tailEnd/>
          </a:ln>
          <a:effectLst/>
        </p:spPr>
      </p:pic>
      <p:sp>
        <p:nvSpPr>
          <p:cNvPr id="4" name="TextBox 3"/>
          <p:cNvSpPr txBox="1"/>
          <p:nvPr/>
        </p:nvSpPr>
        <p:spPr>
          <a:xfrm>
            <a:off x="6047656" y="1844824"/>
            <a:ext cx="3096344" cy="1938992"/>
          </a:xfrm>
          <a:prstGeom prst="rect">
            <a:avLst/>
          </a:prstGeom>
          <a:noFill/>
        </p:spPr>
        <p:txBody>
          <a:bodyPr wrap="square" rtlCol="0">
            <a:spAutoFit/>
          </a:bodyPr>
          <a:lstStyle/>
          <a:p>
            <a:r>
              <a:rPr lang="en-GB" dirty="0" smtClean="0">
                <a:solidFill>
                  <a:schemeClr val="accent1">
                    <a:lumMod val="50000"/>
                  </a:schemeClr>
                </a:solidFill>
                <a:latin typeface="+mn-lt"/>
              </a:rPr>
              <a:t>In the trade off between smoothness and loss of detail, I’d go for a width of 5 (red) </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26124"/>
            <a:ext cx="8229600" cy="1143000"/>
          </a:xfrm>
        </p:spPr>
        <p:txBody>
          <a:bodyPr>
            <a:normAutofit/>
          </a:bodyPr>
          <a:lstStyle/>
          <a:p>
            <a:r>
              <a:rPr lang="en-GB" dirty="0" smtClean="0"/>
              <a:t>Norris derivatives</a:t>
            </a:r>
            <a:endParaRPr lang="en-GB" dirty="0"/>
          </a:p>
        </p:txBody>
      </p:sp>
      <p:sp>
        <p:nvSpPr>
          <p:cNvPr id="3" name="TextBox 2"/>
          <p:cNvSpPr txBox="1"/>
          <p:nvPr/>
        </p:nvSpPr>
        <p:spPr>
          <a:xfrm>
            <a:off x="467544" y="1916832"/>
            <a:ext cx="8352928" cy="4401205"/>
          </a:xfrm>
          <a:prstGeom prst="rect">
            <a:avLst/>
          </a:prstGeom>
          <a:noFill/>
        </p:spPr>
        <p:txBody>
          <a:bodyPr wrap="square" rtlCol="0">
            <a:spAutoFit/>
          </a:bodyPr>
          <a:lstStyle/>
          <a:p>
            <a:r>
              <a:rPr lang="en-GB" sz="2800" dirty="0" smtClean="0">
                <a:solidFill>
                  <a:schemeClr val="accent1">
                    <a:lumMod val="50000"/>
                  </a:schemeClr>
                </a:solidFill>
                <a:latin typeface="+mn-lt"/>
              </a:rPr>
              <a:t>Sometimes called Norris-Williams derivatives or segment-gap derivatives</a:t>
            </a:r>
          </a:p>
          <a:p>
            <a:endParaRPr lang="en-GB" sz="2800" dirty="0" smtClean="0">
              <a:solidFill>
                <a:schemeClr val="accent1">
                  <a:lumMod val="50000"/>
                </a:schemeClr>
              </a:solidFill>
              <a:latin typeface="+mn-lt"/>
            </a:endParaRPr>
          </a:p>
          <a:p>
            <a:r>
              <a:rPr lang="en-GB" sz="2800" dirty="0" smtClean="0">
                <a:solidFill>
                  <a:schemeClr val="accent1">
                    <a:lumMod val="50000"/>
                  </a:schemeClr>
                </a:solidFill>
                <a:latin typeface="+mn-lt"/>
              </a:rPr>
              <a:t>The idea is to apply a boxcar smooth and then calculate the derivative by differencing the smoothed values (repeatedly for derivatives higher than the first) across a specified gap.  One needs to choose both the window width for smoothing and the gap.  In some implementations a further smoothing may then be applied.</a:t>
            </a:r>
            <a:endParaRPr lang="en-GB" sz="2800"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9816"/>
            <a:ext cx="8229600" cy="1143000"/>
          </a:xfrm>
        </p:spPr>
        <p:txBody>
          <a:bodyPr/>
          <a:lstStyle/>
          <a:p>
            <a:r>
              <a:rPr lang="en-GB" dirty="0" smtClean="0"/>
              <a:t>Why pre-process?</a:t>
            </a:r>
            <a:endParaRPr lang="en-GB" dirty="0"/>
          </a:p>
        </p:txBody>
      </p:sp>
      <p:sp>
        <p:nvSpPr>
          <p:cNvPr id="4" name="TextBox 3"/>
          <p:cNvSpPr txBox="1"/>
          <p:nvPr/>
        </p:nvSpPr>
        <p:spPr>
          <a:xfrm>
            <a:off x="467544" y="1772816"/>
            <a:ext cx="7992888" cy="3539430"/>
          </a:xfrm>
          <a:prstGeom prst="rect">
            <a:avLst/>
          </a:prstGeom>
          <a:noFill/>
        </p:spPr>
        <p:txBody>
          <a:bodyPr wrap="square" rtlCol="0">
            <a:spAutoFit/>
          </a:bodyPr>
          <a:lstStyle/>
          <a:p>
            <a:r>
              <a:rPr lang="en-GB" sz="2800" dirty="0" smtClean="0">
                <a:solidFill>
                  <a:schemeClr val="accent1">
                    <a:lumMod val="50000"/>
                  </a:schemeClr>
                </a:solidFill>
                <a:latin typeface="+mn-lt"/>
              </a:rPr>
              <a:t>NIR spectral data are almost always pre-processed.  The motivation for this is that the spectra tend to be affected by scattering or </a:t>
            </a:r>
            <a:r>
              <a:rPr lang="en-GB" sz="2800" dirty="0" err="1" smtClean="0">
                <a:solidFill>
                  <a:schemeClr val="accent1">
                    <a:lumMod val="50000"/>
                  </a:schemeClr>
                </a:solidFill>
                <a:latin typeface="+mn-lt"/>
              </a:rPr>
              <a:t>pathlength</a:t>
            </a:r>
            <a:r>
              <a:rPr lang="en-GB" sz="2800" dirty="0" smtClean="0">
                <a:solidFill>
                  <a:schemeClr val="accent1">
                    <a:lumMod val="50000"/>
                  </a:schemeClr>
                </a:solidFill>
                <a:latin typeface="+mn-lt"/>
              </a:rPr>
              <a:t> effects that contribute more variability to the spectra than the chemical composition we are usually trying to measure.   Calibration methods like PCR and PLS find it much easier to identify the important factors if we first remove some of these effects. </a:t>
            </a:r>
            <a:endParaRPr lang="en-GB" sz="2800"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644008" y="2780928"/>
            <a:ext cx="4176464" cy="338437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p:cNvSpPr/>
          <p:nvPr/>
        </p:nvSpPr>
        <p:spPr>
          <a:xfrm>
            <a:off x="107504" y="2780928"/>
            <a:ext cx="4320480" cy="338437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457200" y="692696"/>
            <a:ext cx="8229600" cy="563512"/>
          </a:xfrm>
        </p:spPr>
        <p:txBody>
          <a:bodyPr>
            <a:normAutofit/>
          </a:bodyPr>
          <a:lstStyle/>
          <a:p>
            <a:r>
              <a:rPr lang="en-GB" dirty="0" smtClean="0"/>
              <a:t>Comparison of methods</a:t>
            </a:r>
            <a:endParaRPr lang="en-GB" dirty="0"/>
          </a:p>
        </p:txBody>
      </p:sp>
      <p:pic>
        <p:nvPicPr>
          <p:cNvPr id="6146" name="Picture 2"/>
          <p:cNvPicPr>
            <a:picLocks noChangeAspect="1" noChangeArrowheads="1"/>
          </p:cNvPicPr>
          <p:nvPr/>
        </p:nvPicPr>
        <p:blipFill>
          <a:blip r:embed="rId2" cstate="print"/>
          <a:srcRect/>
          <a:stretch>
            <a:fillRect/>
          </a:stretch>
        </p:blipFill>
        <p:spPr bwMode="auto">
          <a:xfrm>
            <a:off x="1" y="2780928"/>
            <a:ext cx="4427984" cy="3384376"/>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cstate="print"/>
          <a:srcRect/>
          <a:stretch>
            <a:fillRect/>
          </a:stretch>
        </p:blipFill>
        <p:spPr bwMode="auto">
          <a:xfrm>
            <a:off x="4644006" y="2780928"/>
            <a:ext cx="4176465" cy="3402378"/>
          </a:xfrm>
          <a:prstGeom prst="rect">
            <a:avLst/>
          </a:prstGeom>
          <a:noFill/>
          <a:ln w="9525">
            <a:noFill/>
            <a:miter lim="800000"/>
            <a:headEnd/>
            <a:tailEnd/>
          </a:ln>
          <a:effectLst/>
        </p:spPr>
      </p:pic>
      <p:sp>
        <p:nvSpPr>
          <p:cNvPr id="5" name="TextBox 4"/>
          <p:cNvSpPr txBox="1"/>
          <p:nvPr/>
        </p:nvSpPr>
        <p:spPr>
          <a:xfrm>
            <a:off x="457200" y="1287915"/>
            <a:ext cx="7776864" cy="1107996"/>
          </a:xfrm>
          <a:prstGeom prst="rect">
            <a:avLst/>
          </a:prstGeom>
          <a:noFill/>
        </p:spPr>
        <p:txBody>
          <a:bodyPr wrap="square" rtlCol="0">
            <a:spAutoFit/>
          </a:bodyPr>
          <a:lstStyle/>
          <a:p>
            <a:r>
              <a:rPr lang="en-GB" sz="2200" dirty="0" smtClean="0">
                <a:solidFill>
                  <a:schemeClr val="accent1">
                    <a:lumMod val="50000"/>
                  </a:schemeClr>
                </a:solidFill>
                <a:latin typeface="+mn-lt"/>
              </a:rPr>
              <a:t>Red is S-G, 7 point window, blue is Norris segment=3, gap=3</a:t>
            </a:r>
          </a:p>
          <a:p>
            <a:r>
              <a:rPr lang="en-GB" sz="2200" dirty="0" smtClean="0">
                <a:solidFill>
                  <a:schemeClr val="accent1">
                    <a:lumMod val="50000"/>
                  </a:schemeClr>
                </a:solidFill>
                <a:latin typeface="+mn-lt"/>
              </a:rPr>
              <a:t>When the overall window widths are similar, the results are similar.</a:t>
            </a:r>
            <a:endParaRPr lang="en-GB" sz="2200"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07528"/>
          </a:xfrm>
        </p:spPr>
        <p:txBody>
          <a:bodyPr>
            <a:normAutofit/>
          </a:bodyPr>
          <a:lstStyle/>
          <a:p>
            <a:r>
              <a:rPr lang="en-GB" dirty="0" smtClean="0"/>
              <a:t>Some comments on derivatives</a:t>
            </a:r>
            <a:endParaRPr lang="en-GB" dirty="0"/>
          </a:p>
        </p:txBody>
      </p:sp>
      <p:sp>
        <p:nvSpPr>
          <p:cNvPr id="3" name="TextBox 2"/>
          <p:cNvSpPr txBox="1"/>
          <p:nvPr/>
        </p:nvSpPr>
        <p:spPr>
          <a:xfrm>
            <a:off x="467544" y="1844824"/>
            <a:ext cx="8280920" cy="3785652"/>
          </a:xfrm>
          <a:prstGeom prst="rect">
            <a:avLst/>
          </a:prstGeom>
          <a:noFill/>
        </p:spPr>
        <p:txBody>
          <a:bodyPr wrap="square" rtlCol="0">
            <a:spAutoFit/>
          </a:bodyPr>
          <a:lstStyle/>
          <a:p>
            <a:r>
              <a:rPr lang="en-GB" dirty="0" smtClean="0">
                <a:solidFill>
                  <a:schemeClr val="accent1">
                    <a:lumMod val="50000"/>
                  </a:schemeClr>
                </a:solidFill>
                <a:latin typeface="+mn-lt"/>
              </a:rPr>
              <a:t>Both of these methods require a fudge at the end if they are not to lose a few points.</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I don’t think it matters much which method you use.</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It isn’t obvious that the derivative that looks nicest will give the best calibration.  I choose by looking at the derivative spectra and picking the narrowest window that doesn’t give a very rough looking result.  Others (over?) optimise calibration performance.  I</a:t>
            </a:r>
            <a:r>
              <a:rPr lang="en-GB" dirty="0">
                <a:solidFill>
                  <a:schemeClr val="accent1">
                    <a:lumMod val="50000"/>
                  </a:schemeClr>
                </a:solidFill>
                <a:latin typeface="+mn-lt"/>
              </a:rPr>
              <a:t> </a:t>
            </a:r>
            <a:r>
              <a:rPr lang="en-GB" dirty="0" smtClean="0">
                <a:solidFill>
                  <a:schemeClr val="accent1">
                    <a:lumMod val="50000"/>
                  </a:schemeClr>
                </a:solidFill>
                <a:latin typeface="+mn-lt"/>
              </a:rPr>
              <a:t>would usually try both first and second derivative.</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916832"/>
            <a:ext cx="5328592"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323528" y="764704"/>
            <a:ext cx="8229600" cy="1067568"/>
          </a:xfrm>
        </p:spPr>
        <p:txBody>
          <a:bodyPr>
            <a:normAutofit/>
          </a:bodyPr>
          <a:lstStyle/>
          <a:p>
            <a:r>
              <a:rPr lang="en-GB" dirty="0" smtClean="0"/>
              <a:t>Multiplicative pre-treatments</a:t>
            </a:r>
            <a:endParaRPr lang="en-GB" dirty="0"/>
          </a:p>
        </p:txBody>
      </p:sp>
      <p:pic>
        <p:nvPicPr>
          <p:cNvPr id="8194" name="Picture 2"/>
          <p:cNvPicPr>
            <a:picLocks noChangeAspect="1" noChangeArrowheads="1"/>
          </p:cNvPicPr>
          <p:nvPr/>
        </p:nvPicPr>
        <p:blipFill>
          <a:blip r:embed="rId2" cstate="print"/>
          <a:srcRect/>
          <a:stretch>
            <a:fillRect/>
          </a:stretch>
        </p:blipFill>
        <p:spPr bwMode="auto">
          <a:xfrm>
            <a:off x="323528" y="1988840"/>
            <a:ext cx="5334000" cy="4000500"/>
          </a:xfrm>
          <a:prstGeom prst="rect">
            <a:avLst/>
          </a:prstGeom>
          <a:noFill/>
          <a:ln w="9525">
            <a:noFill/>
            <a:miter lim="800000"/>
            <a:headEnd/>
            <a:tailEnd/>
          </a:ln>
          <a:effectLst/>
        </p:spPr>
      </p:pic>
      <p:sp>
        <p:nvSpPr>
          <p:cNvPr id="4" name="TextBox 3"/>
          <p:cNvSpPr txBox="1"/>
          <p:nvPr/>
        </p:nvSpPr>
        <p:spPr>
          <a:xfrm>
            <a:off x="5975648" y="2276872"/>
            <a:ext cx="3168352" cy="2677656"/>
          </a:xfrm>
          <a:prstGeom prst="rect">
            <a:avLst/>
          </a:prstGeom>
          <a:noFill/>
        </p:spPr>
        <p:txBody>
          <a:bodyPr wrap="square" rtlCol="0">
            <a:spAutoFit/>
          </a:bodyPr>
          <a:lstStyle/>
          <a:p>
            <a:r>
              <a:rPr lang="en-GB" dirty="0" smtClean="0">
                <a:solidFill>
                  <a:schemeClr val="accent1">
                    <a:lumMod val="50000"/>
                  </a:schemeClr>
                </a:solidFill>
                <a:latin typeface="+mn-lt"/>
              </a:rPr>
              <a:t>Derivatives remove additive baseline effects but NOT multiplicative effects.  These are the first derivative spectra of the wheat samples.</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184576" cy="4392488"/>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260364" y="665820"/>
            <a:ext cx="8229600" cy="1143000"/>
          </a:xfrm>
        </p:spPr>
        <p:txBody>
          <a:bodyPr>
            <a:normAutofit/>
          </a:bodyPr>
          <a:lstStyle/>
          <a:p>
            <a:r>
              <a:rPr lang="en-GB" dirty="0" smtClean="0"/>
              <a:t>Multiplicative scatter correction (MSC)</a:t>
            </a:r>
            <a:endParaRPr lang="en-GB" dirty="0"/>
          </a:p>
        </p:txBody>
      </p:sp>
      <p:pic>
        <p:nvPicPr>
          <p:cNvPr id="9218" name="Picture 2"/>
          <p:cNvPicPr>
            <a:picLocks noChangeAspect="1" noChangeArrowheads="1"/>
          </p:cNvPicPr>
          <p:nvPr/>
        </p:nvPicPr>
        <p:blipFill>
          <a:blip r:embed="rId3" cstate="print"/>
          <a:srcRect/>
          <a:stretch>
            <a:fillRect/>
          </a:stretch>
        </p:blipFill>
        <p:spPr bwMode="auto">
          <a:xfrm>
            <a:off x="251520" y="1772816"/>
            <a:ext cx="5334000" cy="4000500"/>
          </a:xfrm>
          <a:prstGeom prst="rect">
            <a:avLst/>
          </a:prstGeom>
          <a:noFill/>
          <a:ln w="9525">
            <a:noFill/>
            <a:miter lim="800000"/>
            <a:headEnd/>
            <a:tailEnd/>
          </a:ln>
          <a:effectLst/>
        </p:spPr>
      </p:pic>
      <p:sp>
        <p:nvSpPr>
          <p:cNvPr id="4" name="TextBox 3"/>
          <p:cNvSpPr txBox="1"/>
          <p:nvPr/>
        </p:nvSpPr>
        <p:spPr>
          <a:xfrm>
            <a:off x="5734472" y="1916832"/>
            <a:ext cx="2952328" cy="4154984"/>
          </a:xfrm>
          <a:prstGeom prst="rect">
            <a:avLst/>
          </a:prstGeom>
          <a:noFill/>
        </p:spPr>
        <p:txBody>
          <a:bodyPr wrap="square" rtlCol="0">
            <a:spAutoFit/>
          </a:bodyPr>
          <a:lstStyle/>
          <a:p>
            <a:r>
              <a:rPr lang="en-GB" dirty="0" smtClean="0">
                <a:solidFill>
                  <a:schemeClr val="accent1">
                    <a:lumMod val="50000"/>
                  </a:schemeClr>
                </a:solidFill>
                <a:latin typeface="+mn-lt"/>
              </a:rPr>
              <a:t>Plot of wheat spectrum 1 versus mean of 49 spectra.  Fitted line has equation</a:t>
            </a:r>
          </a:p>
          <a:p>
            <a:endParaRPr lang="en-GB" sz="800" i="1" dirty="0" smtClean="0">
              <a:solidFill>
                <a:schemeClr val="accent1">
                  <a:lumMod val="50000"/>
                </a:schemeClr>
              </a:solidFill>
              <a:latin typeface="+mn-lt"/>
            </a:endParaRPr>
          </a:p>
          <a:p>
            <a:r>
              <a:rPr lang="en-GB" i="1" dirty="0" smtClean="0">
                <a:solidFill>
                  <a:schemeClr val="accent1">
                    <a:lumMod val="50000"/>
                  </a:schemeClr>
                </a:solidFill>
                <a:latin typeface="+mn-lt"/>
              </a:rPr>
              <a:t>x = </a:t>
            </a:r>
            <a:r>
              <a:rPr lang="en-GB" dirty="0" smtClean="0">
                <a:solidFill>
                  <a:schemeClr val="accent1">
                    <a:lumMod val="50000"/>
                  </a:schemeClr>
                </a:solidFill>
                <a:latin typeface="+mn-lt"/>
              </a:rPr>
              <a:t>1.10</a:t>
            </a:r>
            <a:r>
              <a:rPr lang="en-GB" i="1" dirty="0" smtClean="0">
                <a:solidFill>
                  <a:schemeClr val="accent1">
                    <a:lumMod val="50000"/>
                  </a:schemeClr>
                </a:solidFill>
                <a:latin typeface="+mn-lt"/>
              </a:rPr>
              <a:t>x</a:t>
            </a:r>
            <a:r>
              <a:rPr lang="en-GB" i="1" baseline="-25000" dirty="0" smtClean="0">
                <a:solidFill>
                  <a:schemeClr val="accent1">
                    <a:lumMod val="50000"/>
                  </a:schemeClr>
                </a:solidFill>
                <a:latin typeface="+mn-lt"/>
              </a:rPr>
              <a:t>mean</a:t>
            </a:r>
            <a:r>
              <a:rPr lang="en-GB" dirty="0" smtClean="0">
                <a:solidFill>
                  <a:schemeClr val="accent1">
                    <a:lumMod val="50000"/>
                  </a:schemeClr>
                </a:solidFill>
                <a:latin typeface="+mn-lt"/>
              </a:rPr>
              <a:t> </a:t>
            </a:r>
            <a:r>
              <a:rPr lang="en-GB" dirty="0" smtClean="0">
                <a:solidFill>
                  <a:schemeClr val="accent1">
                    <a:lumMod val="50000"/>
                  </a:schemeClr>
                </a:solidFill>
                <a:latin typeface="+mn-lt"/>
                <a:sym typeface="Symbol"/>
              </a:rPr>
              <a:t> 0.34</a:t>
            </a:r>
          </a:p>
          <a:p>
            <a:endParaRPr lang="en-GB" sz="800" dirty="0" smtClean="0">
              <a:solidFill>
                <a:schemeClr val="accent1">
                  <a:lumMod val="50000"/>
                </a:schemeClr>
              </a:solidFill>
              <a:latin typeface="+mn-lt"/>
              <a:sym typeface="Symbol"/>
            </a:endParaRPr>
          </a:p>
          <a:p>
            <a:r>
              <a:rPr lang="en-GB" dirty="0" smtClean="0">
                <a:solidFill>
                  <a:schemeClr val="accent1">
                    <a:lumMod val="50000"/>
                  </a:schemeClr>
                </a:solidFill>
                <a:latin typeface="+mn-lt"/>
                <a:sym typeface="Symbol"/>
              </a:rPr>
              <a:t>correction is </a:t>
            </a:r>
          </a:p>
          <a:p>
            <a:endParaRPr lang="en-GB" sz="800" dirty="0" smtClean="0">
              <a:solidFill>
                <a:schemeClr val="accent1">
                  <a:lumMod val="50000"/>
                </a:schemeClr>
              </a:solidFill>
              <a:latin typeface="+mn-lt"/>
              <a:sym typeface="Symbol"/>
            </a:endParaRPr>
          </a:p>
          <a:p>
            <a:r>
              <a:rPr lang="en-GB" i="1" dirty="0" smtClean="0">
                <a:solidFill>
                  <a:schemeClr val="accent1">
                    <a:lumMod val="50000"/>
                  </a:schemeClr>
                </a:solidFill>
                <a:latin typeface="+mn-lt"/>
                <a:sym typeface="Symbol"/>
              </a:rPr>
              <a:t>x</a:t>
            </a:r>
            <a:r>
              <a:rPr lang="en-GB" dirty="0" smtClean="0">
                <a:solidFill>
                  <a:schemeClr val="accent1">
                    <a:lumMod val="50000"/>
                  </a:schemeClr>
                </a:solidFill>
                <a:latin typeface="+mn-lt"/>
                <a:sym typeface="Symbol"/>
              </a:rPr>
              <a:t> -&gt; (</a:t>
            </a:r>
            <a:r>
              <a:rPr lang="en-GB" i="1" dirty="0" smtClean="0">
                <a:solidFill>
                  <a:schemeClr val="accent1">
                    <a:lumMod val="50000"/>
                  </a:schemeClr>
                </a:solidFill>
                <a:latin typeface="+mn-lt"/>
                <a:sym typeface="Symbol"/>
              </a:rPr>
              <a:t>x</a:t>
            </a:r>
            <a:r>
              <a:rPr lang="en-GB" dirty="0" smtClean="0">
                <a:solidFill>
                  <a:schemeClr val="accent1">
                    <a:lumMod val="50000"/>
                  </a:schemeClr>
                </a:solidFill>
                <a:latin typeface="+mn-lt"/>
                <a:sym typeface="Symbol"/>
              </a:rPr>
              <a:t>+0.34)/1.10</a:t>
            </a:r>
          </a:p>
          <a:p>
            <a:endParaRPr lang="en-GB" i="1" dirty="0" smtClean="0">
              <a:latin typeface="+mn-lt"/>
              <a:sym typeface="Symbol"/>
            </a:endParaRPr>
          </a:p>
          <a:p>
            <a:endParaRPr lang="en-GB" i="1"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4566370" y="1844824"/>
            <a:ext cx="4182094" cy="374441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Rectángulo 6"/>
          <p:cNvSpPr/>
          <p:nvPr/>
        </p:nvSpPr>
        <p:spPr>
          <a:xfrm>
            <a:off x="107504" y="1844824"/>
            <a:ext cx="4320480" cy="374441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10242" name="Picture 2"/>
          <p:cNvPicPr>
            <a:picLocks noChangeAspect="1" noChangeArrowheads="1"/>
          </p:cNvPicPr>
          <p:nvPr/>
        </p:nvPicPr>
        <p:blipFill>
          <a:blip r:embed="rId2" cstate="print"/>
          <a:srcRect/>
          <a:stretch>
            <a:fillRect/>
          </a:stretch>
        </p:blipFill>
        <p:spPr bwMode="auto">
          <a:xfrm>
            <a:off x="4566370" y="1844824"/>
            <a:ext cx="4326110" cy="3636404"/>
          </a:xfrm>
          <a:prstGeom prst="rect">
            <a:avLst/>
          </a:prstGeom>
          <a:noFill/>
          <a:ln w="9525">
            <a:noFill/>
            <a:miter lim="800000"/>
            <a:headEnd/>
            <a:tailEnd/>
          </a:ln>
          <a:effectLst/>
        </p:spPr>
      </p:pic>
      <p:pic>
        <p:nvPicPr>
          <p:cNvPr id="10243" name="Picture 3"/>
          <p:cNvPicPr>
            <a:picLocks noChangeAspect="1" noChangeArrowheads="1"/>
          </p:cNvPicPr>
          <p:nvPr/>
        </p:nvPicPr>
        <p:blipFill>
          <a:blip r:embed="rId3" cstate="print"/>
          <a:srcRect/>
          <a:stretch>
            <a:fillRect/>
          </a:stretch>
        </p:blipFill>
        <p:spPr bwMode="auto">
          <a:xfrm>
            <a:off x="-30882" y="1772816"/>
            <a:ext cx="4602882" cy="3672408"/>
          </a:xfrm>
          <a:prstGeom prst="rect">
            <a:avLst/>
          </a:prstGeom>
          <a:noFill/>
          <a:ln w="9525">
            <a:noFill/>
            <a:miter lim="800000"/>
            <a:headEnd/>
            <a:tailEnd/>
          </a:ln>
          <a:effectLst/>
        </p:spPr>
      </p:pic>
      <p:sp>
        <p:nvSpPr>
          <p:cNvPr id="5" name="TextBox 4"/>
          <p:cNvSpPr txBox="1"/>
          <p:nvPr/>
        </p:nvSpPr>
        <p:spPr>
          <a:xfrm>
            <a:off x="899592" y="1196751"/>
            <a:ext cx="2448272" cy="461665"/>
          </a:xfrm>
          <a:prstGeom prst="rect">
            <a:avLst/>
          </a:prstGeom>
          <a:noFill/>
        </p:spPr>
        <p:txBody>
          <a:bodyPr wrap="square" rtlCol="0">
            <a:spAutoFit/>
          </a:bodyPr>
          <a:lstStyle/>
          <a:p>
            <a:r>
              <a:rPr lang="en-GB" dirty="0" smtClean="0">
                <a:solidFill>
                  <a:schemeClr val="accent1">
                    <a:lumMod val="50000"/>
                  </a:schemeClr>
                </a:solidFill>
                <a:latin typeface="+mn-lt"/>
              </a:rPr>
              <a:t>Raw spectra</a:t>
            </a:r>
            <a:endParaRPr lang="en-GB" dirty="0">
              <a:solidFill>
                <a:schemeClr val="accent1">
                  <a:lumMod val="50000"/>
                </a:schemeClr>
              </a:solidFill>
              <a:latin typeface="+mn-lt"/>
            </a:endParaRPr>
          </a:p>
        </p:txBody>
      </p:sp>
      <p:sp>
        <p:nvSpPr>
          <p:cNvPr id="6" name="TextBox 5"/>
          <p:cNvSpPr txBox="1"/>
          <p:nvPr/>
        </p:nvSpPr>
        <p:spPr>
          <a:xfrm>
            <a:off x="5220072" y="1196752"/>
            <a:ext cx="3024336" cy="461665"/>
          </a:xfrm>
          <a:prstGeom prst="rect">
            <a:avLst/>
          </a:prstGeom>
          <a:noFill/>
        </p:spPr>
        <p:txBody>
          <a:bodyPr wrap="square" rtlCol="0">
            <a:spAutoFit/>
          </a:bodyPr>
          <a:lstStyle/>
          <a:p>
            <a:r>
              <a:rPr lang="en-GB" dirty="0" smtClean="0">
                <a:solidFill>
                  <a:schemeClr val="accent1">
                    <a:lumMod val="50000"/>
                  </a:schemeClr>
                </a:solidFill>
                <a:latin typeface="+mn-lt"/>
              </a:rPr>
              <a:t>MSC-treated spectra</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4572000" y="2924944"/>
            <a:ext cx="4464496" cy="3312368"/>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p:nvSpPr>
        <p:spPr>
          <a:xfrm>
            <a:off x="107504" y="2924944"/>
            <a:ext cx="4176464" cy="3312368"/>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427585" y="727032"/>
            <a:ext cx="8229600" cy="1143000"/>
          </a:xfrm>
        </p:spPr>
        <p:txBody>
          <a:bodyPr>
            <a:normAutofit/>
          </a:bodyPr>
          <a:lstStyle/>
          <a:p>
            <a:r>
              <a:rPr lang="en-GB" dirty="0" smtClean="0"/>
              <a:t>Standard Normal </a:t>
            </a:r>
            <a:r>
              <a:rPr lang="en-GB" dirty="0"/>
              <a:t>V</a:t>
            </a:r>
            <a:r>
              <a:rPr lang="en-GB" dirty="0" smtClean="0"/>
              <a:t>ariate (SNV)</a:t>
            </a:r>
            <a:endParaRPr lang="en-GB" dirty="0"/>
          </a:p>
        </p:txBody>
      </p:sp>
      <p:pic>
        <p:nvPicPr>
          <p:cNvPr id="3" name="Picture 3"/>
          <p:cNvPicPr>
            <a:picLocks noChangeAspect="1" noChangeArrowheads="1"/>
          </p:cNvPicPr>
          <p:nvPr/>
        </p:nvPicPr>
        <p:blipFill>
          <a:blip r:embed="rId2" cstate="print"/>
          <a:srcRect/>
          <a:stretch>
            <a:fillRect/>
          </a:stretch>
        </p:blipFill>
        <p:spPr bwMode="auto">
          <a:xfrm>
            <a:off x="0" y="2830289"/>
            <a:ext cx="4355976" cy="3266982"/>
          </a:xfrm>
          <a:prstGeom prst="rect">
            <a:avLst/>
          </a:prstGeom>
          <a:noFill/>
          <a:ln w="9525">
            <a:noFill/>
            <a:miter lim="800000"/>
            <a:headEnd/>
            <a:tailEnd/>
          </a:ln>
          <a:effectLst/>
        </p:spPr>
      </p:pic>
      <p:pic>
        <p:nvPicPr>
          <p:cNvPr id="11266" name="Picture 2"/>
          <p:cNvPicPr>
            <a:picLocks noChangeAspect="1" noChangeArrowheads="1"/>
          </p:cNvPicPr>
          <p:nvPr/>
        </p:nvPicPr>
        <p:blipFill>
          <a:blip r:embed="rId3" cstate="print"/>
          <a:srcRect/>
          <a:stretch>
            <a:fillRect/>
          </a:stretch>
        </p:blipFill>
        <p:spPr bwMode="auto">
          <a:xfrm>
            <a:off x="4727509" y="2852936"/>
            <a:ext cx="4416491" cy="3312368"/>
          </a:xfrm>
          <a:prstGeom prst="rect">
            <a:avLst/>
          </a:prstGeom>
          <a:noFill/>
          <a:ln w="9525">
            <a:noFill/>
            <a:miter lim="800000"/>
            <a:headEnd/>
            <a:tailEnd/>
          </a:ln>
          <a:effectLst/>
        </p:spPr>
      </p:pic>
      <p:sp>
        <p:nvSpPr>
          <p:cNvPr id="5" name="Rectangle 4"/>
          <p:cNvSpPr/>
          <p:nvPr/>
        </p:nvSpPr>
        <p:spPr>
          <a:xfrm>
            <a:off x="1331640" y="2368624"/>
            <a:ext cx="1702325" cy="461665"/>
          </a:xfrm>
          <a:prstGeom prst="rect">
            <a:avLst/>
          </a:prstGeom>
        </p:spPr>
        <p:txBody>
          <a:bodyPr wrap="none">
            <a:spAutoFit/>
          </a:bodyPr>
          <a:lstStyle/>
          <a:p>
            <a:r>
              <a:rPr lang="en-GB" dirty="0" smtClean="0">
                <a:solidFill>
                  <a:schemeClr val="accent1">
                    <a:lumMod val="50000"/>
                  </a:schemeClr>
                </a:solidFill>
                <a:latin typeface="+mn-lt"/>
              </a:rPr>
              <a:t>Raw spectra</a:t>
            </a:r>
            <a:endParaRPr lang="en-GB" dirty="0">
              <a:solidFill>
                <a:schemeClr val="accent1">
                  <a:lumMod val="50000"/>
                </a:schemeClr>
              </a:solidFill>
              <a:latin typeface="+mn-lt"/>
            </a:endParaRPr>
          </a:p>
        </p:txBody>
      </p:sp>
      <p:sp>
        <p:nvSpPr>
          <p:cNvPr id="6" name="Rectangle 5"/>
          <p:cNvSpPr/>
          <p:nvPr/>
        </p:nvSpPr>
        <p:spPr>
          <a:xfrm>
            <a:off x="5076056" y="2393845"/>
            <a:ext cx="2478564" cy="461665"/>
          </a:xfrm>
          <a:prstGeom prst="rect">
            <a:avLst/>
          </a:prstGeom>
        </p:spPr>
        <p:txBody>
          <a:bodyPr wrap="none">
            <a:spAutoFit/>
          </a:bodyPr>
          <a:lstStyle/>
          <a:p>
            <a:r>
              <a:rPr lang="en-GB" dirty="0" smtClean="0">
                <a:solidFill>
                  <a:schemeClr val="accent1">
                    <a:lumMod val="50000"/>
                  </a:schemeClr>
                </a:solidFill>
                <a:latin typeface="+mn-lt"/>
              </a:rPr>
              <a:t>Means subtracted</a:t>
            </a:r>
            <a:endParaRPr lang="en-GB" dirty="0">
              <a:solidFill>
                <a:schemeClr val="accent1">
                  <a:lumMod val="50000"/>
                </a:schemeClr>
              </a:solidFill>
              <a:latin typeface="+mn-lt"/>
            </a:endParaRPr>
          </a:p>
        </p:txBody>
      </p:sp>
      <p:sp>
        <p:nvSpPr>
          <p:cNvPr id="4" name="TextBox 3"/>
          <p:cNvSpPr txBox="1"/>
          <p:nvPr/>
        </p:nvSpPr>
        <p:spPr>
          <a:xfrm>
            <a:off x="427585" y="1528576"/>
            <a:ext cx="8507288" cy="830997"/>
          </a:xfrm>
          <a:prstGeom prst="rect">
            <a:avLst/>
          </a:prstGeom>
          <a:noFill/>
        </p:spPr>
        <p:txBody>
          <a:bodyPr wrap="square" rtlCol="0">
            <a:spAutoFit/>
          </a:bodyPr>
          <a:lstStyle/>
          <a:p>
            <a:r>
              <a:rPr lang="en-GB" dirty="0" smtClean="0">
                <a:solidFill>
                  <a:schemeClr val="accent1">
                    <a:lumMod val="50000"/>
                  </a:schemeClr>
                </a:solidFill>
                <a:latin typeface="+mn-lt"/>
              </a:rPr>
              <a:t>SNV standardises each spectrum to have mean 0 and standard deviation 1</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427984" y="1844824"/>
            <a:ext cx="4536504" cy="3816424"/>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p:cNvSpPr/>
          <p:nvPr/>
        </p:nvSpPr>
        <p:spPr>
          <a:xfrm>
            <a:off x="179512" y="1844824"/>
            <a:ext cx="4032448" cy="3816424"/>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2" name="Picture 2"/>
          <p:cNvPicPr>
            <a:picLocks noChangeAspect="1" noChangeArrowheads="1"/>
          </p:cNvPicPr>
          <p:nvPr/>
        </p:nvPicPr>
        <p:blipFill>
          <a:blip r:embed="rId2" cstate="print"/>
          <a:srcRect/>
          <a:stretch>
            <a:fillRect/>
          </a:stretch>
        </p:blipFill>
        <p:spPr bwMode="auto">
          <a:xfrm>
            <a:off x="179512" y="1916832"/>
            <a:ext cx="4090866" cy="3528392"/>
          </a:xfrm>
          <a:prstGeom prst="rect">
            <a:avLst/>
          </a:prstGeom>
          <a:noFill/>
          <a:ln w="9525">
            <a:noFill/>
            <a:miter lim="800000"/>
            <a:headEnd/>
            <a:tailEnd/>
          </a:ln>
          <a:effectLst/>
        </p:spPr>
      </p:pic>
      <p:pic>
        <p:nvPicPr>
          <p:cNvPr id="12290" name="Picture 2"/>
          <p:cNvPicPr>
            <a:picLocks noChangeAspect="1" noChangeArrowheads="1"/>
          </p:cNvPicPr>
          <p:nvPr/>
        </p:nvPicPr>
        <p:blipFill>
          <a:blip r:embed="rId3" cstate="print"/>
          <a:srcRect/>
          <a:stretch>
            <a:fillRect/>
          </a:stretch>
        </p:blipFill>
        <p:spPr bwMode="auto">
          <a:xfrm>
            <a:off x="4499993" y="1916832"/>
            <a:ext cx="4320480" cy="3553944"/>
          </a:xfrm>
          <a:prstGeom prst="rect">
            <a:avLst/>
          </a:prstGeom>
          <a:noFill/>
          <a:ln w="9525">
            <a:noFill/>
            <a:miter lim="800000"/>
            <a:headEnd/>
            <a:tailEnd/>
          </a:ln>
          <a:effectLst/>
        </p:spPr>
      </p:pic>
      <p:sp>
        <p:nvSpPr>
          <p:cNvPr id="4" name="Rectangle 3"/>
          <p:cNvSpPr/>
          <p:nvPr/>
        </p:nvSpPr>
        <p:spPr>
          <a:xfrm>
            <a:off x="1220483" y="1268760"/>
            <a:ext cx="2478564" cy="461665"/>
          </a:xfrm>
          <a:prstGeom prst="rect">
            <a:avLst/>
          </a:prstGeom>
        </p:spPr>
        <p:txBody>
          <a:bodyPr wrap="none">
            <a:spAutoFit/>
          </a:bodyPr>
          <a:lstStyle/>
          <a:p>
            <a:r>
              <a:rPr lang="en-GB" dirty="0" smtClean="0">
                <a:solidFill>
                  <a:schemeClr val="accent1">
                    <a:lumMod val="50000"/>
                  </a:schemeClr>
                </a:solidFill>
                <a:latin typeface="+mn-lt"/>
              </a:rPr>
              <a:t>Means subtracted</a:t>
            </a:r>
            <a:endParaRPr lang="en-GB" dirty="0">
              <a:solidFill>
                <a:schemeClr val="accent1">
                  <a:lumMod val="50000"/>
                </a:schemeClr>
              </a:solidFill>
              <a:latin typeface="+mn-lt"/>
            </a:endParaRPr>
          </a:p>
        </p:txBody>
      </p:sp>
      <p:sp>
        <p:nvSpPr>
          <p:cNvPr id="5" name="TextBox 4"/>
          <p:cNvSpPr txBox="1"/>
          <p:nvPr/>
        </p:nvSpPr>
        <p:spPr>
          <a:xfrm>
            <a:off x="5780922" y="1268760"/>
            <a:ext cx="2160240" cy="461665"/>
          </a:xfrm>
          <a:prstGeom prst="rect">
            <a:avLst/>
          </a:prstGeom>
          <a:noFill/>
        </p:spPr>
        <p:txBody>
          <a:bodyPr wrap="square" rtlCol="0">
            <a:spAutoFit/>
          </a:bodyPr>
          <a:lstStyle/>
          <a:p>
            <a:r>
              <a:rPr lang="en-GB" dirty="0" smtClean="0">
                <a:solidFill>
                  <a:schemeClr val="accent1">
                    <a:lumMod val="50000"/>
                  </a:schemeClr>
                </a:solidFill>
                <a:latin typeface="+mn-lt"/>
              </a:rPr>
              <a:t>SNV-treated</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4572000" y="2060848"/>
            <a:ext cx="4320480" cy="3456384"/>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p:nvSpPr>
        <p:spPr>
          <a:xfrm>
            <a:off x="0" y="2060848"/>
            <a:ext cx="4355976" cy="3456384"/>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241176" y="658792"/>
            <a:ext cx="8229600" cy="1143000"/>
          </a:xfrm>
        </p:spPr>
        <p:txBody>
          <a:bodyPr>
            <a:normAutofit/>
          </a:bodyPr>
          <a:lstStyle/>
          <a:p>
            <a:r>
              <a:rPr lang="en-GB" dirty="0" smtClean="0"/>
              <a:t>MSC and SNV usually give similar results </a:t>
            </a:r>
            <a:endParaRPr lang="en-GB" dirty="0"/>
          </a:p>
        </p:txBody>
      </p:sp>
      <p:pic>
        <p:nvPicPr>
          <p:cNvPr id="3" name="Picture 2"/>
          <p:cNvPicPr>
            <a:picLocks noChangeAspect="1" noChangeArrowheads="1"/>
          </p:cNvPicPr>
          <p:nvPr/>
        </p:nvPicPr>
        <p:blipFill>
          <a:blip r:embed="rId3" cstate="print"/>
          <a:srcRect/>
          <a:stretch>
            <a:fillRect/>
          </a:stretch>
        </p:blipFill>
        <p:spPr bwMode="auto">
          <a:xfrm>
            <a:off x="4572001" y="2060848"/>
            <a:ext cx="4320480" cy="3345894"/>
          </a:xfrm>
          <a:prstGeom prst="rect">
            <a:avLst/>
          </a:prstGeom>
          <a:noFill/>
          <a:ln w="9525">
            <a:noFill/>
            <a:miter lim="800000"/>
            <a:headEnd/>
            <a:tailEnd/>
          </a:ln>
          <a:effectLst/>
        </p:spPr>
      </p:pic>
      <p:pic>
        <p:nvPicPr>
          <p:cNvPr id="4" name="Picture 2"/>
          <p:cNvPicPr>
            <a:picLocks noChangeAspect="1" noChangeArrowheads="1"/>
          </p:cNvPicPr>
          <p:nvPr/>
        </p:nvPicPr>
        <p:blipFill>
          <a:blip r:embed="rId4" cstate="print"/>
          <a:srcRect/>
          <a:stretch>
            <a:fillRect/>
          </a:stretch>
        </p:blipFill>
        <p:spPr bwMode="auto">
          <a:xfrm>
            <a:off x="0" y="2026681"/>
            <a:ext cx="4355976" cy="3348372"/>
          </a:xfrm>
          <a:prstGeom prst="rect">
            <a:avLst/>
          </a:prstGeom>
          <a:noFill/>
          <a:ln w="9525">
            <a:noFill/>
            <a:miter lim="800000"/>
            <a:headEnd/>
            <a:tailEnd/>
          </a:ln>
          <a:effectLst/>
        </p:spPr>
      </p:pic>
      <p:sp>
        <p:nvSpPr>
          <p:cNvPr id="5" name="Rectangle 4"/>
          <p:cNvSpPr/>
          <p:nvPr/>
        </p:nvSpPr>
        <p:spPr>
          <a:xfrm>
            <a:off x="6084168" y="1571711"/>
            <a:ext cx="1713290" cy="461665"/>
          </a:xfrm>
          <a:prstGeom prst="rect">
            <a:avLst/>
          </a:prstGeom>
        </p:spPr>
        <p:txBody>
          <a:bodyPr wrap="none">
            <a:spAutoFit/>
          </a:bodyPr>
          <a:lstStyle/>
          <a:p>
            <a:r>
              <a:rPr lang="en-GB" dirty="0" smtClean="0">
                <a:solidFill>
                  <a:schemeClr val="accent1">
                    <a:lumMod val="50000"/>
                  </a:schemeClr>
                </a:solidFill>
                <a:latin typeface="+mn-lt"/>
              </a:rPr>
              <a:t>SNV-treated</a:t>
            </a:r>
            <a:endParaRPr lang="en-GB" dirty="0">
              <a:solidFill>
                <a:schemeClr val="accent1">
                  <a:lumMod val="50000"/>
                </a:schemeClr>
              </a:solidFill>
              <a:latin typeface="+mn-lt"/>
            </a:endParaRPr>
          </a:p>
        </p:txBody>
      </p:sp>
      <p:sp>
        <p:nvSpPr>
          <p:cNvPr id="6" name="Rectangle 5"/>
          <p:cNvSpPr/>
          <p:nvPr/>
        </p:nvSpPr>
        <p:spPr>
          <a:xfrm>
            <a:off x="1403648" y="1571711"/>
            <a:ext cx="1843133" cy="461665"/>
          </a:xfrm>
          <a:prstGeom prst="rect">
            <a:avLst/>
          </a:prstGeom>
        </p:spPr>
        <p:txBody>
          <a:bodyPr wrap="none">
            <a:spAutoFit/>
          </a:bodyPr>
          <a:lstStyle/>
          <a:p>
            <a:r>
              <a:rPr lang="en-GB" dirty="0" smtClean="0">
                <a:solidFill>
                  <a:schemeClr val="accent1">
                    <a:lumMod val="50000"/>
                  </a:schemeClr>
                </a:solidFill>
                <a:latin typeface="+mn-lt"/>
              </a:rPr>
              <a:t>MSC-treated</a:t>
            </a:r>
            <a:r>
              <a:rPr lang="en-GB" dirty="0" smtClean="0"/>
              <a:t> </a:t>
            </a:r>
            <a:endParaRPr lang="en-GB" dirty="0"/>
          </a:p>
        </p:txBody>
      </p:sp>
      <p:sp>
        <p:nvSpPr>
          <p:cNvPr id="7" name="TextBox 6"/>
          <p:cNvSpPr txBox="1"/>
          <p:nvPr/>
        </p:nvSpPr>
        <p:spPr>
          <a:xfrm>
            <a:off x="179512" y="5631631"/>
            <a:ext cx="8856984" cy="461665"/>
          </a:xfrm>
          <a:prstGeom prst="rect">
            <a:avLst/>
          </a:prstGeom>
          <a:noFill/>
        </p:spPr>
        <p:txBody>
          <a:bodyPr wrap="square" rtlCol="0">
            <a:spAutoFit/>
          </a:bodyPr>
          <a:lstStyle/>
          <a:p>
            <a:r>
              <a:rPr lang="en-GB" dirty="0" smtClean="0">
                <a:solidFill>
                  <a:schemeClr val="accent1">
                    <a:lumMod val="50000"/>
                  </a:schemeClr>
                </a:solidFill>
                <a:latin typeface="+mn-lt"/>
              </a:rPr>
              <a:t>They are however NOT the same.  See, </a:t>
            </a:r>
            <a:r>
              <a:rPr lang="en-GB" dirty="0" err="1" smtClean="0">
                <a:solidFill>
                  <a:schemeClr val="accent1">
                    <a:lumMod val="50000"/>
                  </a:schemeClr>
                </a:solidFill>
                <a:latin typeface="+mn-lt"/>
              </a:rPr>
              <a:t>eg</a:t>
            </a:r>
            <a:r>
              <a:rPr lang="en-GB" dirty="0" smtClean="0">
                <a:solidFill>
                  <a:schemeClr val="accent1">
                    <a:lumMod val="50000"/>
                  </a:schemeClr>
                </a:solidFill>
                <a:latin typeface="+mn-lt"/>
              </a:rPr>
              <a:t>, </a:t>
            </a:r>
            <a:r>
              <a:rPr lang="en-GB" dirty="0" err="1" smtClean="0">
                <a:solidFill>
                  <a:schemeClr val="accent1">
                    <a:lumMod val="50000"/>
                  </a:schemeClr>
                </a:solidFill>
                <a:latin typeface="+mn-lt"/>
              </a:rPr>
              <a:t>Chemolab</a:t>
            </a:r>
            <a:r>
              <a:rPr lang="en-GB" dirty="0">
                <a:solidFill>
                  <a:schemeClr val="accent1">
                    <a:lumMod val="50000"/>
                  </a:schemeClr>
                </a:solidFill>
                <a:latin typeface="+mn-lt"/>
              </a:rPr>
              <a:t> </a:t>
            </a:r>
            <a:r>
              <a:rPr lang="en-GB" b="1" dirty="0" smtClean="0">
                <a:solidFill>
                  <a:schemeClr val="accent1">
                    <a:lumMod val="50000"/>
                  </a:schemeClr>
                </a:solidFill>
                <a:latin typeface="+mn-lt"/>
              </a:rPr>
              <a:t>96</a:t>
            </a:r>
            <a:r>
              <a:rPr lang="en-GB" dirty="0" smtClean="0">
                <a:solidFill>
                  <a:schemeClr val="accent1">
                    <a:lumMod val="50000"/>
                  </a:schemeClr>
                </a:solidFill>
                <a:latin typeface="+mn-lt"/>
              </a:rPr>
              <a:t>, 22-26, 2009.</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143000"/>
          </a:xfrm>
        </p:spPr>
        <p:txBody>
          <a:bodyPr>
            <a:normAutofit/>
          </a:bodyPr>
          <a:lstStyle/>
          <a:p>
            <a:r>
              <a:rPr lang="en-GB" dirty="0" smtClean="0"/>
              <a:t>More than one pre-treatment?</a:t>
            </a:r>
            <a:endParaRPr lang="en-GB" dirty="0"/>
          </a:p>
        </p:txBody>
      </p:sp>
      <p:sp>
        <p:nvSpPr>
          <p:cNvPr id="3" name="TextBox 2"/>
          <p:cNvSpPr txBox="1"/>
          <p:nvPr/>
        </p:nvSpPr>
        <p:spPr>
          <a:xfrm>
            <a:off x="395536" y="1988840"/>
            <a:ext cx="8208912" cy="3539430"/>
          </a:xfrm>
          <a:prstGeom prst="rect">
            <a:avLst/>
          </a:prstGeom>
          <a:noFill/>
        </p:spPr>
        <p:txBody>
          <a:bodyPr wrap="square" rtlCol="0">
            <a:spAutoFit/>
          </a:bodyPr>
          <a:lstStyle/>
          <a:p>
            <a:r>
              <a:rPr lang="en-GB" sz="2800" dirty="0" smtClean="0">
                <a:solidFill>
                  <a:schemeClr val="accent1">
                    <a:lumMod val="50000"/>
                  </a:schemeClr>
                </a:solidFill>
                <a:latin typeface="+mn-lt"/>
              </a:rPr>
              <a:t>It is possible, and may be beneficial, to apply more than one pre-treatment.  In particular, a multiplicative scaling is often used together with a derivative.</a:t>
            </a:r>
          </a:p>
          <a:p>
            <a:endParaRPr lang="en-GB" sz="2800" dirty="0" smtClean="0">
              <a:solidFill>
                <a:schemeClr val="accent1">
                  <a:lumMod val="50000"/>
                </a:schemeClr>
              </a:solidFill>
              <a:latin typeface="+mn-lt"/>
            </a:endParaRPr>
          </a:p>
          <a:p>
            <a:r>
              <a:rPr lang="en-GB" sz="2800" dirty="0" smtClean="0">
                <a:solidFill>
                  <a:schemeClr val="accent1">
                    <a:lumMod val="50000"/>
                  </a:schemeClr>
                </a:solidFill>
                <a:latin typeface="+mn-lt"/>
              </a:rPr>
              <a:t>It is not generally appreciated that the order of application matters.  Nor, amongst those who do realise it matters, is there any general agreement about which is the ‘correct’ order.</a:t>
            </a:r>
            <a:endParaRPr lang="en-GB" sz="2800"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4499992" y="2564904"/>
            <a:ext cx="4392488" cy="3528392"/>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Rectángulo 6"/>
          <p:cNvSpPr/>
          <p:nvPr/>
        </p:nvSpPr>
        <p:spPr>
          <a:xfrm>
            <a:off x="107504" y="2564904"/>
            <a:ext cx="4320480" cy="3528392"/>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a:xfrm>
            <a:off x="140202" y="742392"/>
            <a:ext cx="8229600" cy="1143000"/>
          </a:xfrm>
        </p:spPr>
        <p:txBody>
          <a:bodyPr/>
          <a:lstStyle/>
          <a:p>
            <a:r>
              <a:rPr lang="en-GB" dirty="0" smtClean="0"/>
              <a:t>The order matters</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 y="2492896"/>
            <a:ext cx="4499992" cy="349644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572000" y="2492896"/>
            <a:ext cx="4572000" cy="3458412"/>
          </a:xfrm>
          <a:prstGeom prst="rect">
            <a:avLst/>
          </a:prstGeom>
          <a:noFill/>
          <a:ln w="9525">
            <a:noFill/>
            <a:miter lim="800000"/>
            <a:headEnd/>
            <a:tailEnd/>
          </a:ln>
          <a:effectLst/>
        </p:spPr>
      </p:pic>
      <p:sp>
        <p:nvSpPr>
          <p:cNvPr id="5" name="TextBox 4"/>
          <p:cNvSpPr txBox="1"/>
          <p:nvPr/>
        </p:nvSpPr>
        <p:spPr>
          <a:xfrm>
            <a:off x="1259632" y="1844824"/>
            <a:ext cx="2088232" cy="461665"/>
          </a:xfrm>
          <a:prstGeom prst="rect">
            <a:avLst/>
          </a:prstGeom>
          <a:noFill/>
        </p:spPr>
        <p:txBody>
          <a:bodyPr wrap="square" rtlCol="0">
            <a:spAutoFit/>
          </a:bodyPr>
          <a:lstStyle/>
          <a:p>
            <a:r>
              <a:rPr lang="en-GB" dirty="0" smtClean="0">
                <a:solidFill>
                  <a:schemeClr val="accent1">
                    <a:lumMod val="50000"/>
                  </a:schemeClr>
                </a:solidFill>
                <a:latin typeface="+mn-lt"/>
              </a:rPr>
              <a:t>D2 then SNV</a:t>
            </a:r>
            <a:endParaRPr lang="en-GB" dirty="0">
              <a:solidFill>
                <a:schemeClr val="accent1">
                  <a:lumMod val="50000"/>
                </a:schemeClr>
              </a:solidFill>
              <a:latin typeface="+mn-lt"/>
            </a:endParaRPr>
          </a:p>
        </p:txBody>
      </p:sp>
      <p:sp>
        <p:nvSpPr>
          <p:cNvPr id="6" name="Rectangle 5"/>
          <p:cNvSpPr/>
          <p:nvPr/>
        </p:nvSpPr>
        <p:spPr>
          <a:xfrm>
            <a:off x="5868144" y="1844824"/>
            <a:ext cx="1762021" cy="461665"/>
          </a:xfrm>
          <a:prstGeom prst="rect">
            <a:avLst/>
          </a:prstGeom>
        </p:spPr>
        <p:txBody>
          <a:bodyPr wrap="none">
            <a:spAutoFit/>
          </a:bodyPr>
          <a:lstStyle/>
          <a:p>
            <a:r>
              <a:rPr lang="en-GB" dirty="0" smtClean="0">
                <a:solidFill>
                  <a:schemeClr val="accent1">
                    <a:lumMod val="50000"/>
                  </a:schemeClr>
                </a:solidFill>
                <a:latin typeface="+mn-lt"/>
              </a:rPr>
              <a:t>SNV then D2</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61662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extBox 3"/>
          <p:cNvSpPr txBox="1"/>
          <p:nvPr/>
        </p:nvSpPr>
        <p:spPr>
          <a:xfrm>
            <a:off x="383366" y="1256208"/>
            <a:ext cx="8136904" cy="707886"/>
          </a:xfrm>
          <a:prstGeom prst="rect">
            <a:avLst/>
          </a:prstGeom>
          <a:noFill/>
        </p:spPr>
        <p:txBody>
          <a:bodyPr wrap="square" rtlCol="0">
            <a:spAutoFit/>
          </a:bodyPr>
          <a:lstStyle/>
          <a:p>
            <a:endParaRPr lang="en-GB" sz="2000" dirty="0" smtClean="0">
              <a:latin typeface="+mn-lt"/>
            </a:endParaRPr>
          </a:p>
          <a:p>
            <a:endParaRPr lang="en-GB" sz="2000" dirty="0">
              <a:latin typeface="+mn-lt"/>
            </a:endParaRPr>
          </a:p>
        </p:txBody>
      </p:sp>
      <p:pic>
        <p:nvPicPr>
          <p:cNvPr id="3" name="Picture 2"/>
          <p:cNvPicPr>
            <a:picLocks noChangeAspect="1"/>
          </p:cNvPicPr>
          <p:nvPr/>
        </p:nvPicPr>
        <p:blipFill>
          <a:blip r:embed="rId2" cstate="print"/>
          <a:stretch>
            <a:fillRect/>
          </a:stretch>
        </p:blipFill>
        <p:spPr>
          <a:xfrm>
            <a:off x="395536" y="1628800"/>
            <a:ext cx="5096309" cy="3823373"/>
          </a:xfrm>
          <a:prstGeom prst="rect">
            <a:avLst/>
          </a:prstGeom>
        </p:spPr>
      </p:pic>
      <p:sp>
        <p:nvSpPr>
          <p:cNvPr id="6" name="TextBox 5"/>
          <p:cNvSpPr txBox="1"/>
          <p:nvPr/>
        </p:nvSpPr>
        <p:spPr>
          <a:xfrm>
            <a:off x="6084168" y="1297190"/>
            <a:ext cx="2808312" cy="4524315"/>
          </a:xfrm>
          <a:prstGeom prst="rect">
            <a:avLst/>
          </a:prstGeom>
          <a:noFill/>
        </p:spPr>
        <p:txBody>
          <a:bodyPr wrap="square" rtlCol="0">
            <a:spAutoFit/>
          </a:bodyPr>
          <a:lstStyle/>
          <a:p>
            <a:r>
              <a:rPr lang="en-GB" dirty="0" smtClean="0">
                <a:solidFill>
                  <a:schemeClr val="accent1">
                    <a:lumMod val="50000"/>
                  </a:schemeClr>
                </a:solidFill>
                <a:latin typeface="+mn-lt"/>
              </a:rPr>
              <a:t>This plot shows 49 NIR transmission spectra of wheat measured in a </a:t>
            </a:r>
            <a:r>
              <a:rPr lang="en-GB" dirty="0" err="1" smtClean="0">
                <a:solidFill>
                  <a:schemeClr val="accent1">
                    <a:lumMod val="50000"/>
                  </a:schemeClr>
                </a:solidFill>
                <a:latin typeface="+mn-lt"/>
              </a:rPr>
              <a:t>Tecator</a:t>
            </a:r>
            <a:r>
              <a:rPr lang="en-GB" dirty="0" smtClean="0">
                <a:solidFill>
                  <a:schemeClr val="accent1">
                    <a:lumMod val="50000"/>
                  </a:schemeClr>
                </a:solidFill>
                <a:latin typeface="+mn-lt"/>
              </a:rPr>
              <a:t> instrument.  Most of the variability in the spectra reflects physical rather than chemical properties of the wheat.</a:t>
            </a:r>
            <a:endParaRPr lang="en-GB" dirty="0">
              <a:solidFill>
                <a:schemeClr val="accent1">
                  <a:lumMod val="50000"/>
                </a:schemeClr>
              </a:solidFill>
              <a:latin typeface="+mn-lt"/>
            </a:endParaRPr>
          </a:p>
        </p:txBody>
      </p:sp>
      <p:sp>
        <p:nvSpPr>
          <p:cNvPr id="2" name="Title 1"/>
          <p:cNvSpPr>
            <a:spLocks noGrp="1"/>
          </p:cNvSpPr>
          <p:nvPr>
            <p:ph type="title"/>
          </p:nvPr>
        </p:nvSpPr>
        <p:spPr>
          <a:xfrm>
            <a:off x="457200" y="548680"/>
            <a:ext cx="8229600" cy="707528"/>
          </a:xfrm>
        </p:spPr>
        <p:txBody>
          <a:bodyPr/>
          <a:lstStyle/>
          <a:p>
            <a:r>
              <a:rPr lang="en-GB" dirty="0" smtClean="0"/>
              <a:t>An example</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txBody>
          <a:bodyPr>
            <a:normAutofit/>
          </a:bodyPr>
          <a:lstStyle/>
          <a:p>
            <a:r>
              <a:rPr lang="en-GB" dirty="0" smtClean="0"/>
              <a:t>Effect on calibrations? </a:t>
            </a:r>
            <a:endParaRPr lang="en-GB" dirty="0"/>
          </a:p>
        </p:txBody>
      </p:sp>
      <p:graphicFrame>
        <p:nvGraphicFramePr>
          <p:cNvPr id="3" name="Table 2"/>
          <p:cNvGraphicFramePr>
            <a:graphicFrameLocks noGrp="1"/>
          </p:cNvGraphicFramePr>
          <p:nvPr/>
        </p:nvGraphicFramePr>
        <p:xfrm>
          <a:off x="1403648" y="2060848"/>
          <a:ext cx="6096000" cy="3708400"/>
        </p:xfrm>
        <a:graphic>
          <a:graphicData uri="http://schemas.openxmlformats.org/drawingml/2006/table">
            <a:tbl>
              <a:tblPr firstRow="1" bandRow="1">
                <a:tableStyleId>{C4B1156A-380E-4F78-BDF5-A606A8083BF9}</a:tableStyleId>
              </a:tblPr>
              <a:tblGrid>
                <a:gridCol w="2032000"/>
                <a:gridCol w="2032000"/>
                <a:gridCol w="2032000"/>
              </a:tblGrid>
              <a:tr h="370840">
                <a:tc>
                  <a:txBody>
                    <a:bodyPr/>
                    <a:lstStyle/>
                    <a:p>
                      <a:r>
                        <a:rPr lang="en-GB" dirty="0" smtClean="0"/>
                        <a:t>Treatment</a:t>
                      </a:r>
                      <a:endParaRPr lang="en-GB" dirty="0"/>
                    </a:p>
                  </a:txBody>
                  <a:tcPr/>
                </a:tc>
                <a:tc>
                  <a:txBody>
                    <a:bodyPr/>
                    <a:lstStyle/>
                    <a:p>
                      <a:pPr algn="ctr"/>
                      <a:r>
                        <a:rPr lang="en-GB" dirty="0" smtClean="0"/>
                        <a:t>#</a:t>
                      </a:r>
                      <a:r>
                        <a:rPr lang="en-GB" baseline="0" dirty="0" smtClean="0"/>
                        <a:t>  PLS factors</a:t>
                      </a:r>
                      <a:endParaRPr lang="en-GB" dirty="0"/>
                    </a:p>
                  </a:txBody>
                  <a:tcPr/>
                </a:tc>
                <a:tc>
                  <a:txBody>
                    <a:bodyPr/>
                    <a:lstStyle/>
                    <a:p>
                      <a:pPr algn="ctr"/>
                      <a:r>
                        <a:rPr lang="en-GB" dirty="0" smtClean="0"/>
                        <a:t>RMSECV</a:t>
                      </a:r>
                      <a:endParaRPr lang="en-GB" dirty="0"/>
                    </a:p>
                  </a:txBody>
                  <a:tcPr/>
                </a:tc>
              </a:tr>
              <a:tr h="370840">
                <a:tc>
                  <a:txBody>
                    <a:bodyPr/>
                    <a:lstStyle/>
                    <a:p>
                      <a:r>
                        <a:rPr lang="en-GB" dirty="0" smtClean="0"/>
                        <a:t>Raw</a:t>
                      </a:r>
                      <a:endParaRPr lang="en-GB" dirty="0"/>
                    </a:p>
                  </a:txBody>
                  <a:tcPr/>
                </a:tc>
                <a:tc>
                  <a:txBody>
                    <a:bodyPr/>
                    <a:lstStyle/>
                    <a:p>
                      <a:pPr algn="ctr"/>
                      <a:r>
                        <a:rPr lang="en-GB" dirty="0" smtClean="0"/>
                        <a:t>6</a:t>
                      </a:r>
                      <a:endParaRPr lang="en-GB" dirty="0"/>
                    </a:p>
                  </a:txBody>
                  <a:tcPr/>
                </a:tc>
                <a:tc>
                  <a:txBody>
                    <a:bodyPr/>
                    <a:lstStyle/>
                    <a:p>
                      <a:pPr algn="ctr"/>
                      <a:r>
                        <a:rPr lang="en-GB" dirty="0" smtClean="0"/>
                        <a:t>0.35</a:t>
                      </a:r>
                      <a:endParaRPr lang="en-GB" dirty="0"/>
                    </a:p>
                  </a:txBody>
                  <a:tcPr/>
                </a:tc>
              </a:tr>
              <a:tr h="370840">
                <a:tc>
                  <a:txBody>
                    <a:bodyPr/>
                    <a:lstStyle/>
                    <a:p>
                      <a:r>
                        <a:rPr lang="en-GB" dirty="0" smtClean="0"/>
                        <a:t>SNV</a:t>
                      </a:r>
                      <a:endParaRPr lang="en-GB" dirty="0"/>
                    </a:p>
                  </a:txBody>
                  <a:tcPr/>
                </a:tc>
                <a:tc>
                  <a:txBody>
                    <a:bodyPr/>
                    <a:lstStyle/>
                    <a:p>
                      <a:pPr algn="ctr"/>
                      <a:r>
                        <a:rPr lang="en-GB" dirty="0" smtClean="0"/>
                        <a:t>5</a:t>
                      </a:r>
                      <a:endParaRPr lang="en-GB" dirty="0"/>
                    </a:p>
                  </a:txBody>
                  <a:tcPr/>
                </a:tc>
                <a:tc>
                  <a:txBody>
                    <a:bodyPr/>
                    <a:lstStyle/>
                    <a:p>
                      <a:pPr algn="ctr"/>
                      <a:r>
                        <a:rPr lang="en-GB" dirty="0" smtClean="0"/>
                        <a:t>0.34</a:t>
                      </a:r>
                      <a:endParaRPr lang="en-GB" dirty="0"/>
                    </a:p>
                  </a:txBody>
                  <a:tcPr/>
                </a:tc>
              </a:tr>
              <a:tr h="370840">
                <a:tc>
                  <a:txBody>
                    <a:bodyPr/>
                    <a:lstStyle/>
                    <a:p>
                      <a:r>
                        <a:rPr lang="en-GB" dirty="0" smtClean="0"/>
                        <a:t>MSC</a:t>
                      </a:r>
                      <a:endParaRPr lang="en-GB" dirty="0"/>
                    </a:p>
                  </a:txBody>
                  <a:tcPr/>
                </a:tc>
                <a:tc>
                  <a:txBody>
                    <a:bodyPr/>
                    <a:lstStyle/>
                    <a:p>
                      <a:pPr algn="ctr"/>
                      <a:r>
                        <a:rPr lang="en-GB" dirty="0" smtClean="0"/>
                        <a:t>4</a:t>
                      </a:r>
                      <a:endParaRPr lang="en-GB" dirty="0"/>
                    </a:p>
                  </a:txBody>
                  <a:tcPr/>
                </a:tc>
                <a:tc>
                  <a:txBody>
                    <a:bodyPr/>
                    <a:lstStyle/>
                    <a:p>
                      <a:pPr algn="ctr"/>
                      <a:r>
                        <a:rPr lang="en-GB" dirty="0" smtClean="0"/>
                        <a:t>0.33</a:t>
                      </a:r>
                      <a:endParaRPr lang="en-GB" dirty="0"/>
                    </a:p>
                  </a:txBody>
                  <a:tcPr/>
                </a:tc>
              </a:tr>
              <a:tr h="370840">
                <a:tc>
                  <a:txBody>
                    <a:bodyPr/>
                    <a:lstStyle/>
                    <a:p>
                      <a:r>
                        <a:rPr lang="en-GB" dirty="0" smtClean="0"/>
                        <a:t>D1 (5pt</a:t>
                      </a:r>
                      <a:r>
                        <a:rPr lang="en-GB" baseline="0" dirty="0" smtClean="0"/>
                        <a:t> S-G)</a:t>
                      </a:r>
                      <a:endParaRPr lang="en-GB" dirty="0"/>
                    </a:p>
                  </a:txBody>
                  <a:tcPr/>
                </a:tc>
                <a:tc>
                  <a:txBody>
                    <a:bodyPr/>
                    <a:lstStyle/>
                    <a:p>
                      <a:pPr algn="ctr"/>
                      <a:r>
                        <a:rPr lang="en-GB" dirty="0" smtClean="0"/>
                        <a:t>4</a:t>
                      </a:r>
                      <a:endParaRPr lang="en-GB" dirty="0"/>
                    </a:p>
                  </a:txBody>
                  <a:tcPr/>
                </a:tc>
                <a:tc>
                  <a:txBody>
                    <a:bodyPr/>
                    <a:lstStyle/>
                    <a:p>
                      <a:pPr algn="ctr"/>
                      <a:r>
                        <a:rPr lang="en-GB" dirty="0" smtClean="0"/>
                        <a:t>0.36</a:t>
                      </a:r>
                      <a:endParaRPr lang="en-GB" dirty="0"/>
                    </a:p>
                  </a:txBody>
                  <a:tcPr/>
                </a:tc>
              </a:tr>
              <a:tr h="370840">
                <a:tc>
                  <a:txBody>
                    <a:bodyPr/>
                    <a:lstStyle/>
                    <a:p>
                      <a:r>
                        <a:rPr lang="en-GB" dirty="0" smtClean="0"/>
                        <a:t>D1+SNV</a:t>
                      </a:r>
                      <a:endParaRPr lang="en-GB" dirty="0"/>
                    </a:p>
                  </a:txBody>
                  <a:tcPr/>
                </a:tc>
                <a:tc>
                  <a:txBody>
                    <a:bodyPr/>
                    <a:lstStyle/>
                    <a:p>
                      <a:pPr algn="ctr"/>
                      <a:r>
                        <a:rPr lang="en-GB" dirty="0" smtClean="0"/>
                        <a:t>3</a:t>
                      </a:r>
                      <a:endParaRPr lang="en-GB" dirty="0"/>
                    </a:p>
                  </a:txBody>
                  <a:tcPr/>
                </a:tc>
                <a:tc>
                  <a:txBody>
                    <a:bodyPr/>
                    <a:lstStyle/>
                    <a:p>
                      <a:pPr algn="ctr"/>
                      <a:r>
                        <a:rPr lang="en-GB" dirty="0" smtClean="0"/>
                        <a:t>0.33</a:t>
                      </a:r>
                      <a:endParaRPr lang="en-GB" dirty="0"/>
                    </a:p>
                  </a:txBody>
                  <a:tcPr/>
                </a:tc>
              </a:tr>
              <a:tr h="370840">
                <a:tc>
                  <a:txBody>
                    <a:bodyPr/>
                    <a:lstStyle/>
                    <a:p>
                      <a:r>
                        <a:rPr lang="en-GB" dirty="0" smtClean="0"/>
                        <a:t>SNV+D1</a:t>
                      </a:r>
                      <a:endParaRPr lang="en-GB" dirty="0"/>
                    </a:p>
                  </a:txBody>
                  <a:tcPr/>
                </a:tc>
                <a:tc>
                  <a:txBody>
                    <a:bodyPr/>
                    <a:lstStyle/>
                    <a:p>
                      <a:pPr algn="ctr"/>
                      <a:r>
                        <a:rPr lang="en-GB" dirty="0" smtClean="0"/>
                        <a:t>4</a:t>
                      </a:r>
                      <a:endParaRPr lang="en-GB" dirty="0"/>
                    </a:p>
                  </a:txBody>
                  <a:tcPr/>
                </a:tc>
                <a:tc>
                  <a:txBody>
                    <a:bodyPr/>
                    <a:lstStyle/>
                    <a:p>
                      <a:pPr algn="ctr"/>
                      <a:r>
                        <a:rPr lang="en-GB" dirty="0" smtClean="0"/>
                        <a:t>0.33</a:t>
                      </a:r>
                      <a:endParaRPr lang="en-GB" dirty="0"/>
                    </a:p>
                  </a:txBody>
                  <a:tcPr/>
                </a:tc>
              </a:tr>
              <a:tr h="370840">
                <a:tc>
                  <a:txBody>
                    <a:bodyPr/>
                    <a:lstStyle/>
                    <a:p>
                      <a:r>
                        <a:rPr lang="en-GB" dirty="0" smtClean="0"/>
                        <a:t>D2  (5pt S-G)</a:t>
                      </a:r>
                      <a:endParaRPr lang="en-GB" dirty="0"/>
                    </a:p>
                  </a:txBody>
                  <a:tcPr/>
                </a:tc>
                <a:tc>
                  <a:txBody>
                    <a:bodyPr/>
                    <a:lstStyle/>
                    <a:p>
                      <a:pPr algn="ctr"/>
                      <a:r>
                        <a:rPr lang="en-GB" dirty="0" smtClean="0"/>
                        <a:t>3</a:t>
                      </a:r>
                      <a:endParaRPr lang="en-GB" dirty="0"/>
                    </a:p>
                  </a:txBody>
                  <a:tcPr/>
                </a:tc>
                <a:tc>
                  <a:txBody>
                    <a:bodyPr/>
                    <a:lstStyle/>
                    <a:p>
                      <a:pPr algn="ctr"/>
                      <a:r>
                        <a:rPr lang="en-GB" dirty="0" smtClean="0"/>
                        <a:t>0.32</a:t>
                      </a:r>
                      <a:endParaRPr lang="en-GB" dirty="0"/>
                    </a:p>
                  </a:txBody>
                  <a:tcPr/>
                </a:tc>
              </a:tr>
              <a:tr h="370840">
                <a:tc>
                  <a:txBody>
                    <a:bodyPr/>
                    <a:lstStyle/>
                    <a:p>
                      <a:r>
                        <a:rPr lang="en-GB" dirty="0" smtClean="0"/>
                        <a:t>D2+SNV</a:t>
                      </a:r>
                      <a:endParaRPr lang="en-GB" dirty="0"/>
                    </a:p>
                  </a:txBody>
                  <a:tcPr/>
                </a:tc>
                <a:tc>
                  <a:txBody>
                    <a:bodyPr/>
                    <a:lstStyle/>
                    <a:p>
                      <a:pPr algn="ctr"/>
                      <a:r>
                        <a:rPr lang="en-GB" dirty="0" smtClean="0"/>
                        <a:t>2</a:t>
                      </a:r>
                      <a:endParaRPr lang="en-GB" dirty="0"/>
                    </a:p>
                  </a:txBody>
                  <a:tcPr/>
                </a:tc>
                <a:tc>
                  <a:txBody>
                    <a:bodyPr/>
                    <a:lstStyle/>
                    <a:p>
                      <a:pPr algn="ctr"/>
                      <a:r>
                        <a:rPr lang="en-GB" dirty="0" smtClean="0"/>
                        <a:t>0.28</a:t>
                      </a:r>
                      <a:endParaRPr lang="en-GB" dirty="0"/>
                    </a:p>
                  </a:txBody>
                  <a:tcPr/>
                </a:tc>
              </a:tr>
              <a:tr h="370840">
                <a:tc>
                  <a:txBody>
                    <a:bodyPr/>
                    <a:lstStyle/>
                    <a:p>
                      <a:r>
                        <a:rPr lang="en-GB" dirty="0" smtClean="0"/>
                        <a:t>SNV+D2</a:t>
                      </a:r>
                      <a:endParaRPr lang="en-GB" dirty="0"/>
                    </a:p>
                  </a:txBody>
                  <a:tcPr/>
                </a:tc>
                <a:tc>
                  <a:txBody>
                    <a:bodyPr/>
                    <a:lstStyle/>
                    <a:p>
                      <a:pPr algn="ctr"/>
                      <a:r>
                        <a:rPr lang="en-GB" dirty="0" smtClean="0"/>
                        <a:t>3</a:t>
                      </a:r>
                      <a:endParaRPr lang="en-GB" dirty="0"/>
                    </a:p>
                  </a:txBody>
                  <a:tcPr/>
                </a:tc>
                <a:tc>
                  <a:txBody>
                    <a:bodyPr/>
                    <a:lstStyle/>
                    <a:p>
                      <a:pPr algn="ctr"/>
                      <a:r>
                        <a:rPr lang="en-GB" dirty="0" smtClean="0"/>
                        <a:t>0.31</a:t>
                      </a:r>
                      <a:endParaRPr lang="en-GB"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4572000" y="3068960"/>
            <a:ext cx="3888432" cy="302433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p:nvSpPr>
        <p:spPr>
          <a:xfrm>
            <a:off x="194930" y="3078760"/>
            <a:ext cx="3801006" cy="302433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itle 1"/>
          <p:cNvSpPr>
            <a:spLocks noGrp="1"/>
          </p:cNvSpPr>
          <p:nvPr>
            <p:ph type="title"/>
          </p:nvPr>
        </p:nvSpPr>
        <p:spPr/>
        <p:txBody>
          <a:bodyPr>
            <a:normAutofit fontScale="90000"/>
          </a:bodyPr>
          <a:lstStyle/>
          <a:p>
            <a:r>
              <a:rPr lang="en-GB" dirty="0" smtClean="0"/>
              <a:t/>
            </a:r>
            <a:br>
              <a:rPr lang="en-GB" dirty="0" smtClean="0"/>
            </a:br>
            <a:r>
              <a:rPr lang="en-GB" sz="3300" dirty="0" smtClean="0"/>
              <a:t>More on multiplicative treatments </a:t>
            </a:r>
            <a:r>
              <a:rPr lang="en-GB" dirty="0" smtClean="0"/>
              <a:t/>
            </a:r>
            <a:br>
              <a:rPr lang="en-GB" dirty="0" smtClean="0"/>
            </a:br>
            <a:r>
              <a:rPr lang="en-GB" dirty="0" smtClean="0"/>
              <a:t/>
            </a:r>
            <a:br>
              <a:rPr lang="en-GB" dirty="0" smtClean="0"/>
            </a:br>
            <a:endParaRPr lang="en-GB" sz="2400" b="0" dirty="0"/>
          </a:p>
        </p:txBody>
      </p:sp>
      <p:pic>
        <p:nvPicPr>
          <p:cNvPr id="3" name="Picture 2"/>
          <p:cNvPicPr>
            <a:picLocks noChangeAspect="1"/>
          </p:cNvPicPr>
          <p:nvPr/>
        </p:nvPicPr>
        <p:blipFill>
          <a:blip r:embed="rId2" cstate="print"/>
          <a:stretch>
            <a:fillRect/>
          </a:stretch>
        </p:blipFill>
        <p:spPr>
          <a:xfrm>
            <a:off x="179513" y="3068960"/>
            <a:ext cx="3672408" cy="2949780"/>
          </a:xfrm>
          <a:prstGeom prst="rect">
            <a:avLst/>
          </a:prstGeom>
        </p:spPr>
      </p:pic>
      <p:pic>
        <p:nvPicPr>
          <p:cNvPr id="4" name="Picture 3"/>
          <p:cNvPicPr>
            <a:picLocks noChangeAspect="1"/>
          </p:cNvPicPr>
          <p:nvPr/>
        </p:nvPicPr>
        <p:blipFill>
          <a:blip r:embed="rId3" cstate="print"/>
          <a:stretch>
            <a:fillRect/>
          </a:stretch>
        </p:blipFill>
        <p:spPr>
          <a:xfrm>
            <a:off x="4531922" y="3041411"/>
            <a:ext cx="3968587" cy="2977329"/>
          </a:xfrm>
          <a:prstGeom prst="rect">
            <a:avLst/>
          </a:prstGeom>
        </p:spPr>
      </p:pic>
      <p:sp>
        <p:nvSpPr>
          <p:cNvPr id="5" name="TextBox 4"/>
          <p:cNvSpPr txBox="1"/>
          <p:nvPr/>
        </p:nvSpPr>
        <p:spPr>
          <a:xfrm>
            <a:off x="619269" y="2617095"/>
            <a:ext cx="2952328" cy="461665"/>
          </a:xfrm>
          <a:prstGeom prst="rect">
            <a:avLst/>
          </a:prstGeom>
          <a:noFill/>
        </p:spPr>
        <p:txBody>
          <a:bodyPr wrap="square" rtlCol="0">
            <a:spAutoFit/>
          </a:bodyPr>
          <a:lstStyle/>
          <a:p>
            <a:r>
              <a:rPr lang="en-GB" dirty="0" smtClean="0">
                <a:solidFill>
                  <a:schemeClr val="accent1">
                    <a:lumMod val="50000"/>
                  </a:schemeClr>
                </a:solidFill>
                <a:latin typeface="+mn-lt"/>
              </a:rPr>
              <a:t>Before SNV</a:t>
            </a:r>
            <a:endParaRPr lang="en-GB" dirty="0">
              <a:solidFill>
                <a:schemeClr val="accent1">
                  <a:lumMod val="50000"/>
                </a:schemeClr>
              </a:solidFill>
              <a:latin typeface="+mn-lt"/>
            </a:endParaRPr>
          </a:p>
        </p:txBody>
      </p:sp>
      <p:sp>
        <p:nvSpPr>
          <p:cNvPr id="6" name="TextBox 5"/>
          <p:cNvSpPr txBox="1"/>
          <p:nvPr/>
        </p:nvSpPr>
        <p:spPr>
          <a:xfrm>
            <a:off x="5091473" y="2617095"/>
            <a:ext cx="2952328" cy="461665"/>
          </a:xfrm>
          <a:prstGeom prst="rect">
            <a:avLst/>
          </a:prstGeom>
          <a:noFill/>
        </p:spPr>
        <p:txBody>
          <a:bodyPr wrap="square" rtlCol="0">
            <a:spAutoFit/>
          </a:bodyPr>
          <a:lstStyle/>
          <a:p>
            <a:r>
              <a:rPr lang="en-GB" dirty="0" smtClean="0">
                <a:solidFill>
                  <a:schemeClr val="accent1">
                    <a:lumMod val="50000"/>
                  </a:schemeClr>
                </a:solidFill>
                <a:latin typeface="+mn-lt"/>
              </a:rPr>
              <a:t>After SNV</a:t>
            </a:r>
            <a:endParaRPr lang="en-GB" dirty="0">
              <a:solidFill>
                <a:schemeClr val="accent1">
                  <a:lumMod val="50000"/>
                </a:schemeClr>
              </a:solidFill>
              <a:latin typeface="+mn-lt"/>
            </a:endParaRPr>
          </a:p>
        </p:txBody>
      </p:sp>
      <p:sp>
        <p:nvSpPr>
          <p:cNvPr id="7" name="TextBox 6"/>
          <p:cNvSpPr txBox="1"/>
          <p:nvPr/>
        </p:nvSpPr>
        <p:spPr>
          <a:xfrm>
            <a:off x="611560" y="1628800"/>
            <a:ext cx="7920880" cy="523220"/>
          </a:xfrm>
          <a:prstGeom prst="rect">
            <a:avLst/>
          </a:prstGeom>
          <a:noFill/>
        </p:spPr>
        <p:txBody>
          <a:bodyPr wrap="square" rtlCol="0">
            <a:spAutoFit/>
          </a:bodyPr>
          <a:lstStyle/>
          <a:p>
            <a:r>
              <a:rPr lang="en-GB" sz="2800" dirty="0" smtClean="0">
                <a:solidFill>
                  <a:schemeClr val="accent1">
                    <a:lumMod val="50000"/>
                  </a:schemeClr>
                </a:solidFill>
                <a:latin typeface="+mn-lt"/>
              </a:rPr>
              <a:t>Pre-treatment may destroy useful information</a:t>
            </a:r>
            <a:endParaRPr lang="en-GB" sz="2800" dirty="0">
              <a:solidFill>
                <a:schemeClr val="accent1">
                  <a:lumMod val="50000"/>
                </a:schemeClr>
              </a:solidFill>
              <a:latin typeface="+mn-lt"/>
            </a:endParaRPr>
          </a:p>
        </p:txBody>
      </p:sp>
    </p:spTree>
    <p:extLst>
      <p:ext uri="{BB962C8B-B14F-4D97-AF65-F5344CB8AC3E}">
        <p14:creationId xmlns:p14="http://schemas.microsoft.com/office/powerpoint/2010/main" val="1166352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4427984" y="1671299"/>
            <a:ext cx="4104456" cy="2909828"/>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p:nvSpPr>
        <p:spPr>
          <a:xfrm>
            <a:off x="251520" y="1662002"/>
            <a:ext cx="3996444" cy="2919125"/>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3" name="Picture 2"/>
          <p:cNvPicPr>
            <a:picLocks noChangeAspect="1"/>
          </p:cNvPicPr>
          <p:nvPr/>
        </p:nvPicPr>
        <p:blipFill>
          <a:blip r:embed="rId2" cstate="print"/>
          <a:stretch>
            <a:fillRect/>
          </a:stretch>
        </p:blipFill>
        <p:spPr>
          <a:xfrm>
            <a:off x="299373" y="1600555"/>
            <a:ext cx="4064654" cy="2995379"/>
          </a:xfrm>
          <a:prstGeom prst="rect">
            <a:avLst/>
          </a:prstGeom>
        </p:spPr>
      </p:pic>
      <p:pic>
        <p:nvPicPr>
          <p:cNvPr id="4" name="Picture 3"/>
          <p:cNvPicPr>
            <a:picLocks noChangeAspect="1"/>
          </p:cNvPicPr>
          <p:nvPr/>
        </p:nvPicPr>
        <p:blipFill>
          <a:blip r:embed="rId3" cstate="print"/>
          <a:stretch>
            <a:fillRect/>
          </a:stretch>
        </p:blipFill>
        <p:spPr>
          <a:xfrm>
            <a:off x="4427984" y="1600555"/>
            <a:ext cx="4173572" cy="2980572"/>
          </a:xfrm>
          <a:prstGeom prst="rect">
            <a:avLst/>
          </a:prstGeom>
        </p:spPr>
      </p:pic>
      <p:sp>
        <p:nvSpPr>
          <p:cNvPr id="5" name="TextBox 4"/>
          <p:cNvSpPr txBox="1"/>
          <p:nvPr/>
        </p:nvSpPr>
        <p:spPr>
          <a:xfrm>
            <a:off x="827584" y="1172123"/>
            <a:ext cx="2952328" cy="461665"/>
          </a:xfrm>
          <a:prstGeom prst="rect">
            <a:avLst/>
          </a:prstGeom>
          <a:noFill/>
        </p:spPr>
        <p:txBody>
          <a:bodyPr wrap="square" rtlCol="0">
            <a:spAutoFit/>
          </a:bodyPr>
          <a:lstStyle/>
          <a:p>
            <a:r>
              <a:rPr lang="en-GB" dirty="0" smtClean="0">
                <a:solidFill>
                  <a:schemeClr val="accent1">
                    <a:lumMod val="50000"/>
                  </a:schemeClr>
                </a:solidFill>
                <a:latin typeface="+mn-lt"/>
              </a:rPr>
              <a:t>Before SNV</a:t>
            </a:r>
            <a:endParaRPr lang="en-GB" dirty="0">
              <a:solidFill>
                <a:schemeClr val="accent1">
                  <a:lumMod val="50000"/>
                </a:schemeClr>
              </a:solidFill>
              <a:latin typeface="+mn-lt"/>
            </a:endParaRPr>
          </a:p>
        </p:txBody>
      </p:sp>
      <p:sp>
        <p:nvSpPr>
          <p:cNvPr id="6" name="TextBox 5"/>
          <p:cNvSpPr txBox="1"/>
          <p:nvPr/>
        </p:nvSpPr>
        <p:spPr>
          <a:xfrm>
            <a:off x="4948142" y="1176771"/>
            <a:ext cx="2952328" cy="461665"/>
          </a:xfrm>
          <a:prstGeom prst="rect">
            <a:avLst/>
          </a:prstGeom>
          <a:noFill/>
        </p:spPr>
        <p:txBody>
          <a:bodyPr wrap="square" rtlCol="0">
            <a:spAutoFit/>
          </a:bodyPr>
          <a:lstStyle/>
          <a:p>
            <a:r>
              <a:rPr lang="en-GB" dirty="0" smtClean="0">
                <a:solidFill>
                  <a:schemeClr val="accent1">
                    <a:lumMod val="50000"/>
                  </a:schemeClr>
                </a:solidFill>
                <a:latin typeface="+mn-lt"/>
              </a:rPr>
              <a:t>After SNV</a:t>
            </a:r>
            <a:endParaRPr lang="en-GB" dirty="0">
              <a:solidFill>
                <a:schemeClr val="accent1">
                  <a:lumMod val="50000"/>
                </a:schemeClr>
              </a:solidFill>
              <a:latin typeface="+mn-lt"/>
            </a:endParaRPr>
          </a:p>
        </p:txBody>
      </p:sp>
      <p:sp>
        <p:nvSpPr>
          <p:cNvPr id="7" name="TextBox 6"/>
          <p:cNvSpPr txBox="1"/>
          <p:nvPr/>
        </p:nvSpPr>
        <p:spPr>
          <a:xfrm>
            <a:off x="827584" y="620688"/>
            <a:ext cx="7200800" cy="523220"/>
          </a:xfrm>
          <a:prstGeom prst="rect">
            <a:avLst/>
          </a:prstGeom>
          <a:noFill/>
        </p:spPr>
        <p:txBody>
          <a:bodyPr wrap="square" rtlCol="0">
            <a:spAutoFit/>
          </a:bodyPr>
          <a:lstStyle/>
          <a:p>
            <a:r>
              <a:rPr lang="en-GB" sz="2800" dirty="0" smtClean="0">
                <a:solidFill>
                  <a:schemeClr val="accent1">
                    <a:lumMod val="50000"/>
                  </a:schemeClr>
                </a:solidFill>
                <a:latin typeface="+mn-lt"/>
              </a:rPr>
              <a:t>Pre-treatment may shift information</a:t>
            </a:r>
            <a:endParaRPr lang="en-GB" sz="2800" dirty="0">
              <a:solidFill>
                <a:schemeClr val="accent1">
                  <a:lumMod val="50000"/>
                </a:schemeClr>
              </a:solidFill>
              <a:latin typeface="+mn-lt"/>
            </a:endParaRPr>
          </a:p>
        </p:txBody>
      </p:sp>
      <p:sp>
        <p:nvSpPr>
          <p:cNvPr id="8" name="TextBox 7"/>
          <p:cNvSpPr txBox="1"/>
          <p:nvPr/>
        </p:nvSpPr>
        <p:spPr>
          <a:xfrm>
            <a:off x="827584" y="4917727"/>
            <a:ext cx="7560840" cy="1200329"/>
          </a:xfrm>
          <a:prstGeom prst="rect">
            <a:avLst/>
          </a:prstGeom>
          <a:noFill/>
        </p:spPr>
        <p:txBody>
          <a:bodyPr wrap="square" rtlCol="0">
            <a:spAutoFit/>
          </a:bodyPr>
          <a:lstStyle/>
          <a:p>
            <a:r>
              <a:rPr lang="en-GB" dirty="0" smtClean="0">
                <a:solidFill>
                  <a:schemeClr val="accent1">
                    <a:lumMod val="50000"/>
                  </a:schemeClr>
                </a:solidFill>
                <a:latin typeface="+mn-lt"/>
              </a:rPr>
              <a:t>The original MSC paper suggested a weighted regression, with known measurement peaks getting zero weight, but this is rarely done. </a:t>
            </a:r>
            <a:endParaRPr lang="en-GB" dirty="0">
              <a:solidFill>
                <a:schemeClr val="accent1">
                  <a:lumMod val="50000"/>
                </a:schemeClr>
              </a:solidFill>
              <a:latin typeface="+mn-lt"/>
            </a:endParaRPr>
          </a:p>
        </p:txBody>
      </p:sp>
    </p:spTree>
    <p:extLst>
      <p:ext uri="{BB962C8B-B14F-4D97-AF65-F5344CB8AC3E}">
        <p14:creationId xmlns:p14="http://schemas.microsoft.com/office/powerpoint/2010/main" val="35459431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229600" cy="1143000"/>
          </a:xfrm>
        </p:spPr>
        <p:txBody>
          <a:bodyPr/>
          <a:lstStyle/>
          <a:p>
            <a:r>
              <a:rPr lang="en-GB" dirty="0" smtClean="0"/>
              <a:t>Choosing a pre-treatment</a:t>
            </a:r>
            <a:endParaRPr lang="en-GB" dirty="0"/>
          </a:p>
        </p:txBody>
      </p:sp>
      <p:sp>
        <p:nvSpPr>
          <p:cNvPr id="3" name="TextBox 2"/>
          <p:cNvSpPr txBox="1"/>
          <p:nvPr/>
        </p:nvSpPr>
        <p:spPr>
          <a:xfrm>
            <a:off x="323528" y="1700808"/>
            <a:ext cx="8496944" cy="3785652"/>
          </a:xfrm>
          <a:prstGeom prst="rect">
            <a:avLst/>
          </a:prstGeom>
          <a:noFill/>
        </p:spPr>
        <p:txBody>
          <a:bodyPr wrap="square" rtlCol="0">
            <a:spAutoFit/>
          </a:bodyPr>
          <a:lstStyle/>
          <a:p>
            <a:r>
              <a:rPr lang="en-GB" dirty="0" smtClean="0">
                <a:solidFill>
                  <a:schemeClr val="accent1">
                    <a:lumMod val="50000"/>
                  </a:schemeClr>
                </a:solidFill>
                <a:latin typeface="+mn-lt"/>
              </a:rPr>
              <a:t>I don’t have any easy answers to this very difficult problem, just some comments that may or may not be useful.</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Most NIR calibrations benefit from some sort of pre-treatment.</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For quantitative calibrations my impression is that there often isn’t much to choose between several options.  My favourite is second derivative then SNV, with the narrowest window that gives a non-noisy derivative spectrum.  Others will have their own favourites, and most of the time it won’t matter much.</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476672"/>
            <a:ext cx="8496944" cy="5016758"/>
          </a:xfrm>
          <a:prstGeom prst="rect">
            <a:avLst/>
          </a:prstGeom>
          <a:noFill/>
        </p:spPr>
        <p:txBody>
          <a:bodyPr wrap="square" rtlCol="0">
            <a:spAutoFit/>
          </a:bodyPr>
          <a:lstStyle/>
          <a:p>
            <a:r>
              <a:rPr lang="en-GB" dirty="0" smtClean="0">
                <a:solidFill>
                  <a:schemeClr val="accent1">
                    <a:lumMod val="50000"/>
                  </a:schemeClr>
                </a:solidFill>
                <a:latin typeface="+mn-lt"/>
              </a:rPr>
              <a:t>For any calibration method that uses distances between spectra, the choice of pre-treatment will often be crucial, and more effort needs to be put in to trying several.  The most obvious example would be KNN for qualitative calibrations.</a:t>
            </a:r>
          </a:p>
          <a:p>
            <a:endParaRPr lang="en-GB" dirty="0" smtClean="0">
              <a:solidFill>
                <a:schemeClr val="accent1">
                  <a:lumMod val="50000"/>
                </a:schemeClr>
              </a:solidFill>
              <a:latin typeface="+mn-lt"/>
            </a:endParaRPr>
          </a:p>
          <a:p>
            <a:r>
              <a:rPr lang="en-GB" dirty="0" smtClean="0">
                <a:solidFill>
                  <a:schemeClr val="accent1">
                    <a:lumMod val="50000"/>
                  </a:schemeClr>
                </a:solidFill>
                <a:latin typeface="+mn-lt"/>
              </a:rPr>
              <a:t>There exists software that will systematically search a large family of pre-treatments to find the optimal one for a particular data set. </a:t>
            </a:r>
          </a:p>
          <a:p>
            <a:r>
              <a:rPr lang="en-GB" dirty="0" smtClean="0">
                <a:solidFill>
                  <a:schemeClr val="accent1">
                    <a:lumMod val="50000"/>
                  </a:schemeClr>
                </a:solidFill>
                <a:latin typeface="+mn-lt"/>
              </a:rPr>
              <a:t>There are two traps to avoid here:</a:t>
            </a:r>
          </a:p>
          <a:p>
            <a:endParaRPr lang="en-GB" sz="800" dirty="0">
              <a:solidFill>
                <a:schemeClr val="accent1">
                  <a:lumMod val="50000"/>
                </a:schemeClr>
              </a:solidFill>
              <a:latin typeface="+mn-lt"/>
            </a:endParaRPr>
          </a:p>
          <a:p>
            <a:pPr marL="342900" indent="-342900">
              <a:buFont typeface="Arial" panose="020B0604020202020204" pitchFamily="34" charset="0"/>
              <a:buChar char="•"/>
            </a:pPr>
            <a:r>
              <a:rPr lang="en-GB" dirty="0" smtClean="0">
                <a:solidFill>
                  <a:schemeClr val="accent1">
                    <a:lumMod val="50000"/>
                  </a:schemeClr>
                </a:solidFill>
                <a:latin typeface="+mn-lt"/>
              </a:rPr>
              <a:t>Be wary of over-interpreting very small differences in performance and thus choosing an unnecessarily complicated pre-treatment </a:t>
            </a:r>
          </a:p>
          <a:p>
            <a:pPr marL="342900" indent="-342900">
              <a:buFont typeface="Arial" panose="020B0604020202020204" pitchFamily="34" charset="0"/>
              <a:buChar char="•"/>
            </a:pPr>
            <a:r>
              <a:rPr lang="en-GB" dirty="0" smtClean="0">
                <a:solidFill>
                  <a:schemeClr val="accent1">
                    <a:lumMod val="50000"/>
                  </a:schemeClr>
                </a:solidFill>
                <a:latin typeface="+mn-lt"/>
              </a:rPr>
              <a:t>Don’t use the ‘independent validation set’ for this optimisation.  If you do, its role as a validation set is compromised.   </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229600" cy="1143000"/>
          </a:xfrm>
        </p:spPr>
        <p:txBody>
          <a:bodyPr>
            <a:normAutofit/>
          </a:bodyPr>
          <a:lstStyle/>
          <a:p>
            <a:r>
              <a:rPr lang="en-GB" dirty="0"/>
              <a:t>A</a:t>
            </a:r>
            <a:r>
              <a:rPr lang="en-GB" dirty="0" smtClean="0"/>
              <a:t> final comment</a:t>
            </a:r>
            <a:endParaRPr lang="en-GB" dirty="0"/>
          </a:p>
        </p:txBody>
      </p:sp>
      <p:sp>
        <p:nvSpPr>
          <p:cNvPr id="3" name="TextBox 2"/>
          <p:cNvSpPr txBox="1"/>
          <p:nvPr/>
        </p:nvSpPr>
        <p:spPr>
          <a:xfrm>
            <a:off x="323528" y="2348880"/>
            <a:ext cx="8496944" cy="4154984"/>
          </a:xfrm>
          <a:prstGeom prst="rect">
            <a:avLst/>
          </a:prstGeom>
          <a:noFill/>
        </p:spPr>
        <p:txBody>
          <a:bodyPr wrap="square" rtlCol="0">
            <a:spAutoFit/>
          </a:bodyPr>
          <a:lstStyle/>
          <a:p>
            <a:r>
              <a:rPr lang="en-GB" sz="2800" dirty="0" smtClean="0">
                <a:solidFill>
                  <a:schemeClr val="accent1">
                    <a:lumMod val="50000"/>
                  </a:schemeClr>
                </a:solidFill>
                <a:latin typeface="+mn-lt"/>
              </a:rPr>
              <a:t>Pre-treatments do not add information, they remove it.  They work by exposing the useful information underneath what has been removed.  It may be helpful to think of the process as similar to that of cleaning a very dirty painting.  Be careful, or you might spoil the picture.</a:t>
            </a:r>
          </a:p>
          <a:p>
            <a:endParaRPr lang="en-GB" dirty="0" smtClean="0">
              <a:latin typeface="+mn-lt"/>
            </a:endParaRPr>
          </a:p>
          <a:p>
            <a:r>
              <a:rPr lang="en-GB" dirty="0" smtClean="0">
                <a:latin typeface="+mn-lt"/>
              </a:rPr>
              <a:t> </a:t>
            </a:r>
          </a:p>
          <a:p>
            <a:endParaRPr lang="en-GB" dirty="0" smtClean="0">
              <a:latin typeface="+mn-lt"/>
            </a:endParaRPr>
          </a:p>
          <a:p>
            <a:endParaRPr lang="en-GB"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19" y="1008745"/>
            <a:ext cx="5040560"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1026" name="Picture 2"/>
          <p:cNvPicPr>
            <a:picLocks noChangeAspect="1" noChangeArrowheads="1"/>
          </p:cNvPicPr>
          <p:nvPr/>
        </p:nvPicPr>
        <p:blipFill>
          <a:blip r:embed="rId2" cstate="print"/>
          <a:srcRect/>
          <a:stretch>
            <a:fillRect/>
          </a:stretch>
        </p:blipFill>
        <p:spPr bwMode="auto">
          <a:xfrm>
            <a:off x="382182" y="1268760"/>
            <a:ext cx="4779235" cy="3584426"/>
          </a:xfrm>
          <a:prstGeom prst="rect">
            <a:avLst/>
          </a:prstGeom>
          <a:noFill/>
          <a:ln w="9525">
            <a:noFill/>
            <a:miter lim="800000"/>
            <a:headEnd/>
            <a:tailEnd/>
          </a:ln>
          <a:effectLst/>
        </p:spPr>
      </p:pic>
      <p:sp>
        <p:nvSpPr>
          <p:cNvPr id="4" name="TextBox 3"/>
          <p:cNvSpPr txBox="1"/>
          <p:nvPr/>
        </p:nvSpPr>
        <p:spPr>
          <a:xfrm>
            <a:off x="5436096" y="836712"/>
            <a:ext cx="3384375" cy="4801314"/>
          </a:xfrm>
          <a:prstGeom prst="rect">
            <a:avLst/>
          </a:prstGeom>
          <a:noFill/>
        </p:spPr>
        <p:txBody>
          <a:bodyPr wrap="square" rtlCol="0">
            <a:spAutoFit/>
          </a:bodyPr>
          <a:lstStyle/>
          <a:p>
            <a:r>
              <a:rPr lang="en-GB" dirty="0" smtClean="0">
                <a:solidFill>
                  <a:schemeClr val="accent1">
                    <a:lumMod val="50000"/>
                  </a:schemeClr>
                </a:solidFill>
                <a:latin typeface="+mn-lt"/>
              </a:rPr>
              <a:t>Loadings from a PCA of the 49 raw spectra.  </a:t>
            </a:r>
          </a:p>
          <a:p>
            <a:endParaRPr lang="en-GB" dirty="0" smtClean="0">
              <a:latin typeface="+mn-lt"/>
            </a:endParaRPr>
          </a:p>
          <a:p>
            <a:r>
              <a:rPr lang="en-GB" dirty="0" smtClean="0">
                <a:solidFill>
                  <a:srgbClr val="584DE5"/>
                </a:solidFill>
                <a:latin typeface="+mn-lt"/>
              </a:rPr>
              <a:t>Blue	PC1    98.96%</a:t>
            </a:r>
          </a:p>
          <a:p>
            <a:r>
              <a:rPr lang="en-GB" dirty="0" smtClean="0">
                <a:solidFill>
                  <a:srgbClr val="7CBF33"/>
                </a:solidFill>
                <a:latin typeface="+mn-lt"/>
              </a:rPr>
              <a:t>Green	PC2      0.99% </a:t>
            </a:r>
          </a:p>
          <a:p>
            <a:r>
              <a:rPr lang="en-GB" dirty="0" smtClean="0">
                <a:solidFill>
                  <a:srgbClr val="FF0000"/>
                </a:solidFill>
                <a:latin typeface="+mn-lt"/>
              </a:rPr>
              <a:t>Red 	PC3      0.03%</a:t>
            </a:r>
          </a:p>
          <a:p>
            <a:endParaRPr lang="en-GB" sz="1800" dirty="0" smtClean="0">
              <a:latin typeface="+mn-lt"/>
            </a:endParaRPr>
          </a:p>
          <a:p>
            <a:r>
              <a:rPr lang="en-GB" dirty="0" smtClean="0">
                <a:solidFill>
                  <a:schemeClr val="accent1">
                    <a:lumMod val="50000"/>
                  </a:schemeClr>
                </a:solidFill>
                <a:latin typeface="+mn-lt"/>
              </a:rPr>
              <a:t>The first two come from variability in the level and slope of the spectra.  The third may be related to the composition of the wheat.</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61662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4098" name="Picture 2"/>
          <p:cNvPicPr>
            <a:picLocks noChangeAspect="1" noChangeArrowheads="1"/>
          </p:cNvPicPr>
          <p:nvPr/>
        </p:nvPicPr>
        <p:blipFill>
          <a:blip r:embed="rId2" cstate="print"/>
          <a:srcRect/>
          <a:stretch>
            <a:fillRect/>
          </a:stretch>
        </p:blipFill>
        <p:spPr bwMode="auto">
          <a:xfrm>
            <a:off x="395536" y="1844824"/>
            <a:ext cx="5328592" cy="3672408"/>
          </a:xfrm>
          <a:prstGeom prst="rect">
            <a:avLst/>
          </a:prstGeom>
          <a:noFill/>
          <a:ln w="9525">
            <a:noFill/>
            <a:miter lim="800000"/>
            <a:headEnd/>
            <a:tailEnd/>
          </a:ln>
          <a:effectLst/>
        </p:spPr>
      </p:pic>
      <p:sp>
        <p:nvSpPr>
          <p:cNvPr id="4" name="TextBox 3"/>
          <p:cNvSpPr txBox="1"/>
          <p:nvPr/>
        </p:nvSpPr>
        <p:spPr>
          <a:xfrm>
            <a:off x="6156176" y="2060848"/>
            <a:ext cx="2592288" cy="1569660"/>
          </a:xfrm>
          <a:prstGeom prst="rect">
            <a:avLst/>
          </a:prstGeom>
          <a:noFill/>
        </p:spPr>
        <p:txBody>
          <a:bodyPr wrap="square" rtlCol="0">
            <a:spAutoFit/>
          </a:bodyPr>
          <a:lstStyle/>
          <a:p>
            <a:r>
              <a:rPr lang="en-GB" dirty="0" smtClean="0">
                <a:solidFill>
                  <a:schemeClr val="accent1">
                    <a:lumMod val="50000"/>
                  </a:schemeClr>
                </a:solidFill>
                <a:latin typeface="+mn-lt"/>
              </a:rPr>
              <a:t>Cross validation for the number of PLS factors for a protein calibration</a:t>
            </a:r>
            <a:endParaRPr lang="en-GB"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1520" y="1556792"/>
            <a:ext cx="525658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angle 2"/>
          <p:cNvSpPr/>
          <p:nvPr/>
        </p:nvSpPr>
        <p:spPr>
          <a:xfrm>
            <a:off x="5724128" y="2636912"/>
            <a:ext cx="3096344" cy="830997"/>
          </a:xfrm>
          <a:prstGeom prst="rect">
            <a:avLst/>
          </a:prstGeom>
        </p:spPr>
        <p:txBody>
          <a:bodyPr wrap="square">
            <a:spAutoFit/>
          </a:bodyPr>
          <a:lstStyle/>
          <a:p>
            <a:r>
              <a:rPr lang="en-GB" dirty="0" smtClean="0">
                <a:solidFill>
                  <a:schemeClr val="accent1">
                    <a:lumMod val="50000"/>
                  </a:schemeClr>
                </a:solidFill>
                <a:latin typeface="+mn-lt"/>
              </a:rPr>
              <a:t>PLS calibration with 6 factors,</a:t>
            </a:r>
            <a:r>
              <a:rPr lang="en-GB" dirty="0" smtClean="0">
                <a:solidFill>
                  <a:schemeClr val="accent1">
                    <a:lumMod val="50000"/>
                  </a:schemeClr>
                </a:solidFill>
              </a:rPr>
              <a:t> </a:t>
            </a:r>
            <a:r>
              <a:rPr lang="en-GB" dirty="0" smtClean="0">
                <a:solidFill>
                  <a:schemeClr val="accent1">
                    <a:lumMod val="50000"/>
                  </a:schemeClr>
                </a:solidFill>
                <a:latin typeface="+mn-lt"/>
              </a:rPr>
              <a:t>RMSECV=0.35 </a:t>
            </a:r>
            <a:endParaRPr lang="en-GB" dirty="0">
              <a:solidFill>
                <a:schemeClr val="accent1">
                  <a:lumMod val="50000"/>
                </a:schemeClr>
              </a:solidFill>
              <a:latin typeface="+mn-lt"/>
            </a:endParaRPr>
          </a:p>
        </p:txBody>
      </p:sp>
      <p:pic>
        <p:nvPicPr>
          <p:cNvPr id="5123" name="Picture 3"/>
          <p:cNvPicPr>
            <a:picLocks noChangeAspect="1" noChangeArrowheads="1"/>
          </p:cNvPicPr>
          <p:nvPr/>
        </p:nvPicPr>
        <p:blipFill>
          <a:blip r:embed="rId2" cstate="print"/>
          <a:srcRect/>
          <a:stretch>
            <a:fillRect/>
          </a:stretch>
        </p:blipFill>
        <p:spPr bwMode="auto">
          <a:xfrm>
            <a:off x="467544" y="1772816"/>
            <a:ext cx="4824536" cy="36184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61662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3" name="Picture 2"/>
          <p:cNvPicPr>
            <a:picLocks noChangeAspect="1"/>
          </p:cNvPicPr>
          <p:nvPr/>
        </p:nvPicPr>
        <p:blipFill>
          <a:blip r:embed="rId3" cstate="print"/>
          <a:stretch>
            <a:fillRect/>
          </a:stretch>
        </p:blipFill>
        <p:spPr>
          <a:xfrm>
            <a:off x="683568" y="1700808"/>
            <a:ext cx="4896544" cy="3673505"/>
          </a:xfrm>
          <a:prstGeom prst="rect">
            <a:avLst/>
          </a:prstGeom>
        </p:spPr>
      </p:pic>
      <p:sp>
        <p:nvSpPr>
          <p:cNvPr id="4" name="TextBox 3"/>
          <p:cNvSpPr txBox="1"/>
          <p:nvPr/>
        </p:nvSpPr>
        <p:spPr>
          <a:xfrm>
            <a:off x="6228183" y="1708065"/>
            <a:ext cx="2590951" cy="4154983"/>
          </a:xfrm>
          <a:prstGeom prst="rect">
            <a:avLst/>
          </a:prstGeom>
          <a:noFill/>
        </p:spPr>
        <p:txBody>
          <a:bodyPr wrap="square" rtlCol="0">
            <a:spAutoFit/>
          </a:bodyPr>
          <a:lstStyle/>
          <a:p>
            <a:r>
              <a:rPr lang="en-GB" dirty="0" smtClean="0">
                <a:solidFill>
                  <a:schemeClr val="accent1">
                    <a:lumMod val="50000"/>
                  </a:schemeClr>
                </a:solidFill>
                <a:latin typeface="+mn-lt"/>
              </a:rPr>
              <a:t>The 49 wheat spectra after pre-treatment with second derivative and then SNV.  Now we can see some compositional information in the spectra.  We can also see an outlier.</a:t>
            </a:r>
            <a:endParaRPr lang="en-GB" dirty="0">
              <a:solidFill>
                <a:schemeClr val="accent1">
                  <a:lumMod val="50000"/>
                </a:schemeClr>
              </a:solidFill>
              <a:latin typeface="+mn-lt"/>
            </a:endParaRPr>
          </a:p>
        </p:txBody>
      </p:sp>
    </p:spTree>
    <p:extLst>
      <p:ext uri="{BB962C8B-B14F-4D97-AF65-F5344CB8AC3E}">
        <p14:creationId xmlns:p14="http://schemas.microsoft.com/office/powerpoint/2010/main" val="3271744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1520" y="1556792"/>
            <a:ext cx="4896544"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6146" name="Picture 2"/>
          <p:cNvPicPr>
            <a:picLocks noChangeAspect="1" noChangeArrowheads="1"/>
          </p:cNvPicPr>
          <p:nvPr/>
        </p:nvPicPr>
        <p:blipFill>
          <a:blip r:embed="rId2" cstate="print"/>
          <a:srcRect/>
          <a:stretch>
            <a:fillRect/>
          </a:stretch>
        </p:blipFill>
        <p:spPr bwMode="auto">
          <a:xfrm>
            <a:off x="179512" y="1628800"/>
            <a:ext cx="5067267" cy="3800450"/>
          </a:xfrm>
          <a:prstGeom prst="rect">
            <a:avLst/>
          </a:prstGeom>
          <a:noFill/>
          <a:ln w="9525">
            <a:noFill/>
            <a:miter lim="800000"/>
            <a:headEnd/>
            <a:tailEnd/>
          </a:ln>
          <a:effectLst/>
        </p:spPr>
      </p:pic>
      <p:sp>
        <p:nvSpPr>
          <p:cNvPr id="3" name="Rectangle 2"/>
          <p:cNvSpPr/>
          <p:nvPr/>
        </p:nvSpPr>
        <p:spPr>
          <a:xfrm>
            <a:off x="5652120" y="1196752"/>
            <a:ext cx="3168352" cy="4154984"/>
          </a:xfrm>
          <a:prstGeom prst="rect">
            <a:avLst/>
          </a:prstGeom>
        </p:spPr>
        <p:txBody>
          <a:bodyPr wrap="square">
            <a:spAutoFit/>
          </a:bodyPr>
          <a:lstStyle/>
          <a:p>
            <a:r>
              <a:rPr lang="en-GB" dirty="0" smtClean="0">
                <a:solidFill>
                  <a:schemeClr val="accent1">
                    <a:lumMod val="50000"/>
                  </a:schemeClr>
                </a:solidFill>
                <a:latin typeface="+mn-lt"/>
              </a:rPr>
              <a:t>Loadings from a PCA of the 49  2</a:t>
            </a:r>
            <a:r>
              <a:rPr lang="en-GB" baseline="30000" dirty="0" smtClean="0">
                <a:solidFill>
                  <a:schemeClr val="accent1">
                    <a:lumMod val="50000"/>
                  </a:schemeClr>
                </a:solidFill>
                <a:latin typeface="+mn-lt"/>
              </a:rPr>
              <a:t>nd</a:t>
            </a:r>
            <a:r>
              <a:rPr lang="en-GB" dirty="0" smtClean="0">
                <a:solidFill>
                  <a:schemeClr val="accent1">
                    <a:lumMod val="50000"/>
                  </a:schemeClr>
                </a:solidFill>
                <a:latin typeface="+mn-lt"/>
              </a:rPr>
              <a:t> derivative SNV-treated spectra   </a:t>
            </a:r>
          </a:p>
          <a:p>
            <a:endParaRPr lang="en-GB" dirty="0" smtClean="0">
              <a:latin typeface="+mn-lt"/>
            </a:endParaRPr>
          </a:p>
          <a:p>
            <a:r>
              <a:rPr lang="en-GB" dirty="0" smtClean="0">
                <a:solidFill>
                  <a:srgbClr val="584DE5"/>
                </a:solidFill>
                <a:latin typeface="+mn-lt"/>
              </a:rPr>
              <a:t>Blue	PC1    85.61%</a:t>
            </a:r>
          </a:p>
          <a:p>
            <a:r>
              <a:rPr lang="en-GB" dirty="0" smtClean="0">
                <a:solidFill>
                  <a:srgbClr val="7CBF33"/>
                </a:solidFill>
                <a:latin typeface="+mn-lt"/>
              </a:rPr>
              <a:t>Green	PC2      4.81% </a:t>
            </a:r>
          </a:p>
          <a:p>
            <a:r>
              <a:rPr lang="en-GB" dirty="0" smtClean="0">
                <a:solidFill>
                  <a:srgbClr val="FF0000"/>
                </a:solidFill>
                <a:latin typeface="+mn-lt"/>
              </a:rPr>
              <a:t>Red 	PC3      2.28%</a:t>
            </a:r>
          </a:p>
          <a:p>
            <a:endParaRPr lang="en-GB" dirty="0">
              <a:solidFill>
                <a:srgbClr val="FF0000"/>
              </a:solidFill>
              <a:latin typeface="+mn-lt"/>
            </a:endParaRPr>
          </a:p>
          <a:p>
            <a:r>
              <a:rPr lang="en-GB" dirty="0" smtClean="0">
                <a:solidFill>
                  <a:schemeClr val="accent1">
                    <a:lumMod val="50000"/>
                  </a:schemeClr>
                </a:solidFill>
                <a:latin typeface="+mn-lt"/>
              </a:rPr>
              <a:t>These are not only more interesting, but relate to composition.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51520" y="1556792"/>
            <a:ext cx="5040560" cy="4104456"/>
          </a:xfrm>
          <a:prstGeom prst="rect">
            <a:avLst/>
          </a:prstGeom>
          <a:solidFill>
            <a:srgbClr val="B5C5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2050" name="Picture 2"/>
          <p:cNvPicPr>
            <a:picLocks noChangeAspect="1" noChangeArrowheads="1"/>
          </p:cNvPicPr>
          <p:nvPr/>
        </p:nvPicPr>
        <p:blipFill>
          <a:blip r:embed="rId2" cstate="print"/>
          <a:srcRect/>
          <a:stretch>
            <a:fillRect/>
          </a:stretch>
        </p:blipFill>
        <p:spPr bwMode="auto">
          <a:xfrm>
            <a:off x="395536" y="1916832"/>
            <a:ext cx="4779235" cy="3584426"/>
          </a:xfrm>
          <a:prstGeom prst="rect">
            <a:avLst/>
          </a:prstGeom>
          <a:noFill/>
          <a:ln w="9525">
            <a:noFill/>
            <a:miter lim="800000"/>
            <a:headEnd/>
            <a:tailEnd/>
          </a:ln>
          <a:effectLst/>
        </p:spPr>
      </p:pic>
      <p:sp>
        <p:nvSpPr>
          <p:cNvPr id="4" name="TextBox 3"/>
          <p:cNvSpPr txBox="1"/>
          <p:nvPr/>
        </p:nvSpPr>
        <p:spPr>
          <a:xfrm>
            <a:off x="5436096" y="2204864"/>
            <a:ext cx="2736304" cy="1569660"/>
          </a:xfrm>
          <a:prstGeom prst="rect">
            <a:avLst/>
          </a:prstGeom>
          <a:noFill/>
        </p:spPr>
        <p:txBody>
          <a:bodyPr wrap="square" rtlCol="0">
            <a:spAutoFit/>
          </a:bodyPr>
          <a:lstStyle/>
          <a:p>
            <a:r>
              <a:rPr lang="en-GB" dirty="0" smtClean="0">
                <a:solidFill>
                  <a:schemeClr val="accent1">
                    <a:lumMod val="50000"/>
                  </a:schemeClr>
                </a:solidFill>
                <a:latin typeface="+mn-lt"/>
              </a:rPr>
              <a:t>Cross validation for number of PLS factors  for a protein calibration.</a:t>
            </a:r>
            <a:endParaRPr lang="en-GB" dirty="0">
              <a:solidFill>
                <a:schemeClr val="accent1">
                  <a:lumMod val="50000"/>
                </a:schemeClr>
              </a:solidFill>
              <a:latin typeface="+mn-lt"/>
            </a:endParaRPr>
          </a:p>
        </p:txBody>
      </p:sp>
    </p:spTree>
    <p:extLst>
      <p:ext uri="{BB962C8B-B14F-4D97-AF65-F5344CB8AC3E}">
        <p14:creationId xmlns:p14="http://schemas.microsoft.com/office/powerpoint/2010/main" val="396807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midblue">
  <a:themeElements>
    <a:clrScheme name="pptmidblue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C88BA9"/>
      </a:folHlink>
    </a:clrScheme>
    <a:fontScheme name="pptmid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ptmid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mid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mid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mid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mid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mid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mid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mid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mid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mid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mid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mid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tmidblue 13">
        <a:dk1>
          <a:srgbClr val="000000"/>
        </a:dk1>
        <a:lt1>
          <a:srgbClr val="FFFFFF"/>
        </a:lt1>
        <a:dk2>
          <a:srgbClr val="000000"/>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pptmidblue 14">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pptmidblue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C88BA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5B8343E0-C2DE-489D-970C-A537FE2CF94C}" vid="{69F5CF46-C4FA-47C9-A271-3D485FA556E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4227</TotalTime>
  <Words>1148</Words>
  <Application>Microsoft Office PowerPoint</Application>
  <PresentationFormat>On-screen Show (4:3)</PresentationFormat>
  <Paragraphs>158</Paragraphs>
  <Slides>35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35</vt:i4>
      </vt:variant>
    </vt:vector>
  </HeadingPairs>
  <TitlesOfParts>
    <vt:vector size="42" baseType="lpstr">
      <vt:lpstr>Arial</vt:lpstr>
      <vt:lpstr>Calibri</vt:lpstr>
      <vt:lpstr>Calibri Light</vt:lpstr>
      <vt:lpstr>Symbol</vt:lpstr>
      <vt:lpstr>Times New Roman</vt:lpstr>
      <vt:lpstr>pptmidblue</vt:lpstr>
      <vt:lpstr>Theme1</vt:lpstr>
      <vt:lpstr>Pre-processing methods for   spectral data </vt:lpstr>
      <vt:lpstr>Why pre-process?</vt:lpstr>
      <vt:lpstr>An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 pre-treatments</vt:lpstr>
      <vt:lpstr>First and second derivatives</vt:lpstr>
      <vt:lpstr>Need for smoothing</vt:lpstr>
      <vt:lpstr>Savitzky-Golay smoothing and derivatives</vt:lpstr>
      <vt:lpstr>PowerPoint Presentation</vt:lpstr>
      <vt:lpstr>PowerPoint Presentation</vt:lpstr>
      <vt:lpstr>The effect of window width</vt:lpstr>
      <vt:lpstr>PowerPoint Presentation</vt:lpstr>
      <vt:lpstr>Norris derivatives</vt:lpstr>
      <vt:lpstr>Comparison of methods</vt:lpstr>
      <vt:lpstr>Some comments on derivatives</vt:lpstr>
      <vt:lpstr>Multiplicative pre-treatments</vt:lpstr>
      <vt:lpstr>Multiplicative scatter correction (MSC)</vt:lpstr>
      <vt:lpstr>PowerPoint Presentation</vt:lpstr>
      <vt:lpstr>Standard Normal Variate (SNV)</vt:lpstr>
      <vt:lpstr>PowerPoint Presentation</vt:lpstr>
      <vt:lpstr>MSC and SNV usually give similar results </vt:lpstr>
      <vt:lpstr>More than one pre-treatment?</vt:lpstr>
      <vt:lpstr>The order matters</vt:lpstr>
      <vt:lpstr>Effect on calibrations? </vt:lpstr>
      <vt:lpstr> More on multiplicative treatments   </vt:lpstr>
      <vt:lpstr>PowerPoint Presentation</vt:lpstr>
      <vt:lpstr>Choosing a pre-treatment</vt:lpstr>
      <vt:lpstr>PowerPoint Presentation</vt:lpstr>
      <vt:lpstr>A final comment</vt:lpstr>
    </vt:vector>
  </TitlesOfParts>
  <Company>ucl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NIR Spectroscopy and Chemometrics  in Food Analysis</dc:title>
  <dc:creator>ucl</dc:creator>
  <cp:lastModifiedBy>Tom Fearn</cp:lastModifiedBy>
  <cp:revision>275</cp:revision>
  <cp:lastPrinted>2022-08-29T12:17:00Z</cp:lastPrinted>
  <dcterms:created xsi:type="dcterms:W3CDTF">2006-03-28T08:12:45Z</dcterms:created>
  <dcterms:modified xsi:type="dcterms:W3CDTF">2022-08-29T12:21:22Z</dcterms:modified>
</cp:coreProperties>
</file>